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617" r:id="rId2"/>
    <p:sldId id="656" r:id="rId3"/>
    <p:sldId id="684" r:id="rId4"/>
    <p:sldId id="649" r:id="rId5"/>
    <p:sldId id="618" r:id="rId6"/>
    <p:sldId id="619" r:id="rId7"/>
    <p:sldId id="650" r:id="rId8"/>
    <p:sldId id="620" r:id="rId9"/>
    <p:sldId id="686" r:id="rId10"/>
    <p:sldId id="687" r:id="rId11"/>
    <p:sldId id="688" r:id="rId12"/>
    <p:sldId id="689" r:id="rId13"/>
    <p:sldId id="690" r:id="rId14"/>
    <p:sldId id="685" r:id="rId15"/>
    <p:sldId id="705" r:id="rId16"/>
    <p:sldId id="651" r:id="rId17"/>
    <p:sldId id="621" r:id="rId18"/>
    <p:sldId id="622" r:id="rId19"/>
    <p:sldId id="623" r:id="rId20"/>
    <p:sldId id="624" r:id="rId21"/>
    <p:sldId id="625" r:id="rId22"/>
    <p:sldId id="626" r:id="rId23"/>
    <p:sldId id="627" r:id="rId24"/>
    <p:sldId id="628" r:id="rId25"/>
    <p:sldId id="659" r:id="rId26"/>
    <p:sldId id="630" r:id="rId27"/>
    <p:sldId id="631" r:id="rId28"/>
    <p:sldId id="632" r:id="rId29"/>
    <p:sldId id="660" r:id="rId30"/>
    <p:sldId id="661" r:id="rId31"/>
    <p:sldId id="663" r:id="rId32"/>
    <p:sldId id="664" r:id="rId33"/>
    <p:sldId id="662" r:id="rId34"/>
    <p:sldId id="665" r:id="rId35"/>
    <p:sldId id="666" r:id="rId36"/>
    <p:sldId id="667" r:id="rId37"/>
    <p:sldId id="668" r:id="rId38"/>
    <p:sldId id="669" r:id="rId39"/>
    <p:sldId id="670" r:id="rId40"/>
    <p:sldId id="671" r:id="rId41"/>
    <p:sldId id="672" r:id="rId42"/>
    <p:sldId id="673" r:id="rId43"/>
    <p:sldId id="674" r:id="rId44"/>
    <p:sldId id="675" r:id="rId45"/>
    <p:sldId id="676" r:id="rId46"/>
    <p:sldId id="652" r:id="rId47"/>
    <p:sldId id="633" r:id="rId48"/>
    <p:sldId id="634" r:id="rId49"/>
    <p:sldId id="635" r:id="rId50"/>
    <p:sldId id="636" r:id="rId51"/>
    <p:sldId id="637" r:id="rId52"/>
    <p:sldId id="638" r:id="rId53"/>
    <p:sldId id="639" r:id="rId54"/>
    <p:sldId id="640" r:id="rId55"/>
    <p:sldId id="703" r:id="rId56"/>
    <p:sldId id="653" r:id="rId57"/>
    <p:sldId id="641" r:id="rId58"/>
    <p:sldId id="642" r:id="rId59"/>
    <p:sldId id="643" r:id="rId60"/>
    <p:sldId id="644" r:id="rId61"/>
    <p:sldId id="645" r:id="rId62"/>
    <p:sldId id="646" r:id="rId63"/>
    <p:sldId id="677" r:id="rId64"/>
    <p:sldId id="647" r:id="rId65"/>
    <p:sldId id="648" r:id="rId66"/>
    <p:sldId id="654" r:id="rId67"/>
    <p:sldId id="655" r:id="rId68"/>
    <p:sldId id="657" r:id="rId69"/>
    <p:sldId id="658" r:id="rId70"/>
    <p:sldId id="691" r:id="rId71"/>
    <p:sldId id="701" r:id="rId72"/>
    <p:sldId id="702" r:id="rId73"/>
    <p:sldId id="692" r:id="rId74"/>
    <p:sldId id="693" r:id="rId75"/>
    <p:sldId id="694" r:id="rId76"/>
    <p:sldId id="695" r:id="rId77"/>
    <p:sldId id="696" r:id="rId78"/>
    <p:sldId id="697" r:id="rId79"/>
    <p:sldId id="698" r:id="rId80"/>
    <p:sldId id="699" r:id="rId81"/>
    <p:sldId id="700" r:id="rId82"/>
    <p:sldId id="678" r:id="rId83"/>
    <p:sldId id="682" r:id="rId84"/>
    <p:sldId id="679" r:id="rId85"/>
    <p:sldId id="683" r:id="rId86"/>
    <p:sldId id="680" r:id="rId87"/>
    <p:sldId id="681" r:id="rId88"/>
    <p:sldId id="704" r:id="rId89"/>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3" d="100"/>
          <a:sy n="123" d="100"/>
        </p:scale>
        <p:origin x="96" y="18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2021/10/27</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2021/10/27</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2021/10/27</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2021/10/27</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2021/10/27</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2021/10/27</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2021/10/27</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2021/10/27</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2021/10/27</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2021/10/27</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wmf"/><Relationship Id="rId7"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6.wmf"/><Relationship Id="rId10" Type="http://schemas.openxmlformats.org/officeDocument/2006/relationships/image" Target="../media/image44.WMF"/><Relationship Id="rId4" Type="http://schemas.openxmlformats.org/officeDocument/2006/relationships/image" Target="../media/image40.emf"/><Relationship Id="rId9" Type="http://schemas.openxmlformats.org/officeDocument/2006/relationships/image" Target="../media/image43.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r>
              <a:rPr lang="en-US" altLang="ja-JP" sz="3600" b="1" dirty="0" smtClean="0">
                <a:latin typeface="+mn-ea"/>
              </a:rPr>
              <a:t/>
            </a:r>
            <a:br>
              <a:rPr lang="en-US" altLang="ja-JP" sz="3600" b="1" dirty="0" smtClean="0">
                <a:latin typeface="+mn-ea"/>
              </a:rPr>
            </a:br>
            <a:r>
              <a:rPr lang="ja-JP" altLang="en-US" sz="3600" b="1" dirty="0" smtClean="0">
                <a:latin typeface="+mn-ea"/>
              </a:rPr>
              <a:t>プライベート版 構築マニュアル </a:t>
            </a:r>
            <a:r>
              <a:rPr lang="en-US" altLang="ja-JP" sz="3600" b="1" u="sng" dirty="0" smtClean="0">
                <a:solidFill>
                  <a:schemeClr val="accent2">
                    <a:lumMod val="75000"/>
                  </a:schemeClr>
                </a:solidFill>
                <a:latin typeface="+mn-ea"/>
              </a:rPr>
              <a:t>(</a:t>
            </a:r>
            <a:r>
              <a:rPr lang="ja-JP" altLang="en-US" sz="3600" b="1" u="sng" dirty="0" smtClean="0">
                <a:solidFill>
                  <a:schemeClr val="accent2">
                    <a:lumMod val="75000"/>
                  </a:schemeClr>
                </a:solidFill>
                <a:latin typeface="+mn-ea"/>
              </a:rPr>
              <a:t>スタンドアロン版</a:t>
            </a:r>
            <a:r>
              <a:rPr lang="en-US" altLang="ja-JP" sz="3600" b="1" u="sng" dirty="0" smtClean="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beta8preview6</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2021/10/27  (</a:t>
            </a:r>
            <a:r>
              <a:rPr kumimoji="1" lang="ja-JP" altLang="en-US" sz="2800" b="1" dirty="0" smtClean="0"/>
              <a:t>登</a:t>
            </a:r>
            <a:r>
              <a:rPr kumimoji="1" lang="en-US" altLang="ja-JP" sz="2800" b="1" dirty="0" smtClean="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20" name="テキスト ボックス 119"/>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中継ゲートウェイのホストにグローバル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endParaRPr lang="en-US" altLang="ja-JP" sz="1400" dirty="0" smtClean="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中継ゲートウェイのインターネット接続</a:t>
            </a:r>
            <a:endParaRPr kumimoji="1" lang="ja-JP" altLang="en-US" sz="3200" dirty="0"/>
          </a:p>
        </p:txBody>
      </p:sp>
    </p:spTree>
    <p:extLst>
      <p:ext uri="{BB962C8B-B14F-4D97-AF65-F5344CB8AC3E}">
        <p14:creationId xmlns:p14="http://schemas.microsoft.com/office/powerpoint/2010/main" val="178614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をサポートするためには、中継ゲートウェイから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サーバーは、「認証なし」でメールを送信できる必要がある。</a:t>
            </a:r>
            <a:r>
              <a:rPr lang="en-US" altLang="ja-JP" sz="2000" dirty="0" smtClean="0"/>
              <a:t/>
            </a:r>
            <a:br>
              <a:rPr lang="en-US" altLang="ja-JP" sz="2000" dirty="0" smtClean="0"/>
            </a:br>
            <a:r>
              <a:rPr lang="en-US" altLang="ja-JP" sz="2000" dirty="0" smtClean="0"/>
              <a:t>(</a:t>
            </a:r>
            <a:r>
              <a:rPr lang="ja-JP" altLang="en-US" sz="2000" dirty="0" smtClean="0"/>
              <a:t>ハイパースケール版は、</a:t>
            </a:r>
            <a:r>
              <a:rPr lang="en-US" altLang="ja-JP" sz="2000" dirty="0" smtClean="0"/>
              <a:t>SMTP </a:t>
            </a:r>
            <a:r>
              <a:rPr lang="ja-JP" altLang="en-US" sz="2000" dirty="0" smtClean="0"/>
              <a:t>認証に対応しているが、スタンドアロン版は対応していない。</a:t>
            </a:r>
            <a:r>
              <a:rPr lang="en-US" altLang="ja-JP" sz="2000" dirty="0" smtClean="0"/>
              <a:t>)</a:t>
            </a:r>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中継ゲートウェイから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a:t>
            </a:r>
            <a:r>
              <a:rPr lang="ja-JP" altLang="en-US" sz="2000" dirty="0"/>
              <a:t>、中継ゲートウェイから</a:t>
            </a:r>
            <a:r>
              <a:rPr kumimoji="1" lang="ja-JP" altLang="en-US" sz="2000" dirty="0" smtClean="0"/>
              <a:t>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lang="ja-JP" altLang="en-US" sz="1800" dirty="0"/>
              <a:t> </a:t>
            </a:r>
            <a:r>
              <a:rPr lang="ja-JP" altLang="en-US" sz="1800" dirty="0" smtClean="0"/>
              <a:t>および</a:t>
            </a:r>
            <a:r>
              <a:rPr kumimoji="1" lang="en-US" altLang="ja-JP" sz="1800" dirty="0" smtClean="0"/>
              <a:t>Microsoft .NET 5 </a:t>
            </a:r>
            <a:r>
              <a:rPr kumimoji="1" lang="ja-JP" altLang="en-US" sz="1800" dirty="0" smtClean="0"/>
              <a:t>ランタイムに依存して動作する。これらの </a:t>
            </a:r>
            <a:r>
              <a:rPr kumimoji="1" lang="en-US" altLang="ja-JP" sz="1800" dirty="0" smtClean="0"/>
              <a:t>OS</a:t>
            </a:r>
            <a:r>
              <a:rPr lang="ja-JP" altLang="en-US" sz="1800" dirty="0"/>
              <a:t> </a:t>
            </a:r>
            <a:r>
              <a:rPr lang="ja-JP" altLang="en-US" sz="1800" dirty="0" smtClean="0"/>
              <a:t>および </a:t>
            </a:r>
            <a:r>
              <a:rPr kumimoji="1" lang="en-US" altLang="ja-JP" sz="1800" dirty="0" smtClean="0"/>
              <a:t>.NET 5 </a:t>
            </a:r>
            <a:r>
              <a:rPr kumimoji="1" lang="ja-JP" altLang="en-US" sz="1800" dirty="0" smtClean="0"/>
              <a:t>ランタイム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中継ゲートウェイの共通的注意点</a:t>
            </a:r>
            <a:endParaRPr kumimoji="1" lang="ja-JP" altLang="en-US" sz="2400" dirty="0"/>
          </a:p>
        </p:txBody>
      </p:sp>
    </p:spTree>
    <p:extLst>
      <p:ext uri="{BB962C8B-B14F-4D97-AF65-F5344CB8AC3E}">
        <p14:creationId xmlns:p14="http://schemas.microsoft.com/office/powerpoint/2010/main" val="91422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2-6.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8.1 / 10 / 11)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7 / 8.1 / 10 / 11 </a:t>
            </a:r>
            <a:r>
              <a:rPr kumimoji="1" lang="ja-JP" altLang="en-US" sz="2400" dirty="0" smtClean="0"/>
              <a:t>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本ドキュメントでは、スタンドアロン版</a:t>
            </a:r>
            <a:r>
              <a:rPr lang="ja-JP" altLang="en-US" sz="1600" dirty="0" smtClean="0"/>
              <a:t>中継サーバーおよび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「シン・テレワークシステム」の開発チームは、スタンドアロン版に関して、特定の環境上で発生する何らかの不具合の申告を受けた場合、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2-7.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5811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r>
              <a:rPr lang="en-US" altLang="ja-JP" sz="2400" dirty="0"/>
              <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2"/>
              </a:rPr>
              <a:t>https://github.com/IPA-CyberLab/IPA-DN-Ultra/blob/master/README.md</a:t>
            </a:r>
            <a:r>
              <a:rPr lang="en-US" altLang="ja-JP" sz="2000" b="1" dirty="0"/>
              <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r>
              <a:rPr lang="ja-JP" altLang="en-US" sz="2000" b="1" dirty="0" smtClean="0"/>
              <a:t>。</a:t>
            </a:r>
            <a:endParaRPr lang="en-US" altLang="ja-JP" sz="2000" b="1" dirty="0" smtClean="0"/>
          </a:p>
          <a:p>
            <a:r>
              <a:rPr lang="ja-JP" altLang="en-US" sz="2400" dirty="0" smtClean="0"/>
              <a:t>既知の制限事項</a:t>
            </a:r>
            <a:r>
              <a:rPr lang="en-US" altLang="ja-JP" sz="2400" dirty="0" smtClean="0"/>
              <a:t>/</a:t>
            </a:r>
            <a:r>
              <a:rPr lang="ja-JP" altLang="en-US" sz="2400" dirty="0" smtClean="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smtClean="0"/>
          </a:p>
          <a:p>
            <a:pPr lvl="1"/>
            <a:r>
              <a:rPr lang="ja-JP" altLang="en-US" sz="2000" dirty="0" smtClean="0"/>
              <a:t>たとえば、上記 </a:t>
            </a:r>
            <a:r>
              <a:rPr lang="en-US" altLang="ja-JP" sz="2000" dirty="0" smtClean="0"/>
              <a:t>README </a:t>
            </a:r>
            <a:r>
              <a:rPr lang="ja-JP" altLang="en-US" sz="2000" dirty="0" smtClean="0"/>
              <a:t>ファイルに記載のあるとおり、「ユーザーモード リモートデスクトップ」において「</a:t>
            </a:r>
            <a:r>
              <a:rPr lang="ja-JP" altLang="en-US" sz="2000" dirty="0" err="1" smtClean="0"/>
              <a:t>かな</a:t>
            </a:r>
            <a:r>
              <a:rPr lang="ja-JP" altLang="en-US" sz="2000" dirty="0" smtClean="0"/>
              <a:t>入力」を行なう際に、特定の文字が入力できないという制限事項があります。この制限事項を回避するためには、ユーザーはその文字を入力する際に一時的に「ローマ字入力」にモードを変更したり、</a:t>
            </a:r>
            <a:r>
              <a:rPr lang="ja-JP" altLang="en-US" sz="2000" dirty="0"/>
              <a:t> 「ユーザーモード リモートデスクトップ</a:t>
            </a:r>
            <a:r>
              <a:rPr lang="ja-JP" altLang="en-US" sz="2000" dirty="0" smtClean="0"/>
              <a:t>」ではなく「システムモード</a:t>
            </a:r>
            <a:r>
              <a:rPr lang="ja-JP" altLang="en-US" sz="2000" dirty="0"/>
              <a:t> </a:t>
            </a:r>
            <a:r>
              <a:rPr lang="ja-JP" altLang="en-US" sz="2000" dirty="0" smtClean="0"/>
              <a:t>リモートデスクトップ」を使用したりする等の回避策を自ら講じる必要があります。</a:t>
            </a: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2-8. </a:t>
            </a:r>
            <a:r>
              <a:rPr kumimoji="1" lang="ja-JP" altLang="en-US" dirty="0" smtClean="0"/>
              <a:t>既知の制限事項</a:t>
            </a:r>
            <a:r>
              <a:rPr kumimoji="1" lang="en-US" altLang="ja-JP" dirty="0" smtClean="0"/>
              <a:t>/</a:t>
            </a:r>
            <a:r>
              <a:rPr kumimoji="1" lang="ja-JP" altLang="en-US" dirty="0" smtClean="0"/>
              <a:t>仕様について</a:t>
            </a:r>
            <a:endParaRPr kumimoji="1" lang="ja-JP" altLang="en-US" dirty="0"/>
          </a:p>
        </p:txBody>
      </p:sp>
    </p:spTree>
    <p:extLst>
      <p:ext uri="{BB962C8B-B14F-4D97-AF65-F5344CB8AC3E}">
        <p14:creationId xmlns:p14="http://schemas.microsoft.com/office/powerpoint/2010/main" val="406855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kumimoji="1" lang="ja-JP" altLang="en-US" sz="6600" dirty="0" smtClean="0"/>
              <a:t>中継ゲートウェイ</a:t>
            </a:r>
            <a:r>
              <a:rPr kumimoji="1" lang="en-US" altLang="ja-JP" sz="6600" dirty="0" smtClean="0"/>
              <a:t>(</a:t>
            </a:r>
            <a:r>
              <a:rPr kumimoji="1" lang="ja-JP" altLang="en-US" sz="6600" dirty="0" smtClean="0"/>
              <a:t>スタンドアロン</a:t>
            </a:r>
            <a:r>
              <a:rPr kumimoji="1" lang="en-US" altLang="ja-JP" sz="6600" dirty="0" smtClean="0"/>
              <a:t>)</a:t>
            </a:r>
          </a:p>
          <a:p>
            <a:pPr algn="ctr"/>
            <a:r>
              <a:rPr kumimoji="1" lang="ja-JP" altLang="en-US" sz="6600" dirty="0" smtClean="0"/>
              <a:t>を構築しよう</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HTML5 </a:t>
            </a:r>
            <a:r>
              <a:rPr kumimoji="1" lang="ja-JP" altLang="en-US" sz="4000" dirty="0" smtClean="0"/>
              <a:t>版 </a:t>
            </a:r>
            <a:r>
              <a:rPr kumimoji="1" lang="en-US" altLang="ja-JP" sz="4000" dirty="0" smtClean="0"/>
              <a:t>Web </a:t>
            </a:r>
            <a:r>
              <a:rPr kumimoji="1" lang="ja-JP" altLang="en-US" sz="4000" dirty="0" smtClean="0"/>
              <a:t>クライアント用 </a:t>
            </a:r>
            <a:r>
              <a:rPr kumimoji="1" lang="en-US" altLang="ja-JP" sz="4000" dirty="0" smtClean="0"/>
              <a:t>Web </a:t>
            </a:r>
            <a:r>
              <a:rPr kumimoji="1" lang="ja-JP" altLang="en-US" sz="4000" dirty="0" smtClean="0"/>
              <a:t>サーバーのインストール</a:t>
            </a:r>
            <a:r>
              <a:rPr kumimoji="1" lang="en-US" altLang="ja-JP" sz="4000" dirty="0" smtClean="0"/>
              <a:t/>
            </a:r>
            <a:br>
              <a:rPr kumimoji="1" lang="en-US" altLang="ja-JP" sz="4000" dirty="0" smtClean="0"/>
            </a:br>
            <a:r>
              <a:rPr kumimoji="1" lang="en-US" altLang="ja-JP" sz="4000" dirty="0" smtClean="0"/>
              <a:t>(</a:t>
            </a:r>
            <a:r>
              <a:rPr kumimoji="1" lang="ja-JP" altLang="en-US" sz="4000" dirty="0" smtClean="0"/>
              <a:t>第 </a:t>
            </a:r>
            <a:r>
              <a:rPr kumimoji="1" lang="en-US" altLang="ja-JP" sz="4000" dirty="0" smtClean="0"/>
              <a:t>3B </a:t>
            </a:r>
            <a:r>
              <a:rPr kumimoji="1" lang="ja-JP" altLang="en-US" sz="4000" dirty="0" smtClean="0"/>
              <a:t>章で述べる</a:t>
            </a:r>
            <a:r>
              <a:rPr kumimoji="1" lang="en-US" altLang="ja-JP" sz="4000" dirty="0" smtClean="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smtClean="0">
                <a:solidFill>
                  <a:schemeClr val="accent6">
                    <a:lumMod val="75000"/>
                  </a:schemeClr>
                </a:solidFill>
              </a:rPr>
              <a:t>2021/02/25 </a:t>
            </a:r>
            <a:r>
              <a:rPr kumimoji="1" lang="en-US" altLang="ja-JP" sz="1600" b="1" dirty="0" smtClean="0">
                <a:solidFill>
                  <a:srgbClr val="FF0000"/>
                </a:solidFill>
              </a:rPr>
              <a:t>NEW!</a:t>
            </a:r>
            <a:r>
              <a:rPr kumimoji="1" lang="en-US" altLang="ja-JP" sz="1600" dirty="0" smtClean="0">
                <a:solidFill>
                  <a:srgbClr val="FF0000"/>
                </a:solidFill>
              </a:rPr>
              <a:t> </a:t>
            </a:r>
            <a:r>
              <a:rPr kumimoji="1" lang="en-US" altLang="ja-JP" sz="1600" dirty="0" smtClean="0">
                <a:solidFill>
                  <a:schemeClr val="tx1"/>
                </a:solidFill>
              </a:rPr>
              <a:t>Windows </a:t>
            </a:r>
            <a:r>
              <a:rPr kumimoji="1" lang="ja-JP" altLang="en-US" sz="1600" dirty="0" smtClean="0">
                <a:solidFill>
                  <a:schemeClr val="tx1"/>
                </a:solidFill>
              </a:rPr>
              <a:t>版中継ゲートウェイ </a:t>
            </a:r>
            <a:r>
              <a:rPr kumimoji="1" lang="en-US" altLang="ja-JP" sz="1600" dirty="0" smtClean="0">
                <a:solidFill>
                  <a:schemeClr val="tx1"/>
                </a:solidFill>
              </a:rPr>
              <a:t>(</a:t>
            </a:r>
            <a:r>
              <a:rPr kumimoji="1" lang="ja-JP" altLang="en-US" sz="1600" dirty="0" smtClean="0">
                <a:solidFill>
                  <a:schemeClr val="tx1"/>
                </a:solidFill>
              </a:rPr>
              <a:t>試作中</a:t>
            </a:r>
            <a:r>
              <a:rPr kumimoji="1" lang="en-US" altLang="ja-JP" sz="1600" dirty="0" smtClean="0">
                <a:solidFill>
                  <a:schemeClr val="tx1"/>
                </a:solidFill>
              </a:rPr>
              <a:t>) </a:t>
            </a:r>
            <a:r>
              <a:rPr kumimoji="1" lang="ja-JP" altLang="en-US" sz="1600" dirty="0" smtClean="0">
                <a:solidFill>
                  <a:schemeClr val="tx1"/>
                </a:solidFill>
              </a:rPr>
              <a:t>も利用可能です</a:t>
            </a:r>
            <a:r>
              <a:rPr lang="ja-JP" altLang="en-US" sz="1600" dirty="0" smtClean="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a:t>
            </a:r>
            <a:r>
              <a:rPr lang="ja-JP" altLang="en-US" sz="1600" dirty="0" smtClean="0">
                <a:solidFill>
                  <a:schemeClr val="tx1"/>
                </a:solidFill>
              </a:rPr>
              <a:t>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3-2. AWS </a:t>
            </a:r>
            <a:r>
              <a:rPr kumimoji="1" lang="ja-JP" altLang="en-US" dirty="0" smtClean="0"/>
              <a:t>の </a:t>
            </a:r>
            <a:r>
              <a:rPr lang="en-US" altLang="ja-JP" dirty="0" smtClean="0"/>
              <a:t>Ubuntu Linux </a:t>
            </a:r>
            <a:r>
              <a:rPr lang="ja-JP" altLang="en-US" dirty="0" smtClean="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Tree>
    <p:extLst>
      <p:ext uri="{BB962C8B-B14F-4D97-AF65-F5344CB8AC3E}">
        <p14:creationId xmlns:p14="http://schemas.microsoft.com/office/powerpoint/2010/main" val="1134931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smtClean="0"/>
              <a:t>本バージョンについて・更新履歴</a:t>
            </a:r>
            <a:endParaRPr kumimoji="1" lang="ja-JP" altLang="en-US" b="1" dirty="0"/>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beta8preview6</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r>
              <a:rPr lang="en-US" altLang="ja-JP" sz="2400" dirty="0"/>
              <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https://github.com/IPA-CyberLab/IPA-DN-Ultra/blob/master/README.md</a:t>
            </a:r>
            <a:r>
              <a:rPr lang="en-US" altLang="ja-JP" sz="2000" b="1" dirty="0"/>
              <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en-US" altLang="ja-JP" dirty="0" smtClean="0"/>
              <a:t>t2.medium</a:t>
            </a:r>
            <a:r>
              <a:rPr lang="ja-JP" altLang="en-US" dirty="0" smtClean="0"/>
              <a:t>」</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r>
              <a:rPr lang="en-US" altLang="ja-JP" b="1" dirty="0">
                <a:solidFill>
                  <a:srgbClr val="0000FF"/>
                </a:solidFill>
              </a:rPr>
              <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smtClean="0">
                <a:solidFill>
                  <a:srgbClr val="0000FF"/>
                </a:solidFill>
              </a:rPr>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a:t>
            </a:r>
            <a:r>
              <a:rPr lang="ja-JP" altLang="en-US" dirty="0" smtClean="0"/>
              <a:t>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err="1" smtClean="0">
                <a:solidFill>
                  <a:schemeClr val="bg1"/>
                </a:solidFill>
                <a:latin typeface="Consolas" panose="020B0609020204030204" pitchFamily="49" charset="0"/>
              </a:rPr>
              <a:t>git</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clone https</a:t>
            </a:r>
            <a:r>
              <a:rPr lang="en-US" altLang="ja-JP" sz="1400" dirty="0" smtClean="0">
                <a:solidFill>
                  <a:schemeClr val="bg1"/>
                </a:solidFill>
                <a:latin typeface="Consolas" panose="020B0609020204030204" pitchFamily="49" charset="0"/>
              </a:rPr>
              <a:t>://github.com/IPA-CyberLab/IPA-DN-ThinApps-Private.git </a:t>
            </a:r>
            <a:r>
              <a:rPr lang="en-US" altLang="ja-JP" sz="1400" dirty="0">
                <a:solidFill>
                  <a:schemeClr val="bg1"/>
                </a:solidFill>
                <a:latin typeface="Consolas" panose="020B0609020204030204" pitchFamily="49" charset="0"/>
              </a:rPr>
              <a:t>--recursive -b </a:t>
            </a:r>
            <a:r>
              <a:rPr lang="en-US" altLang="ja-JP" sz="1400" dirty="0" smtClean="0">
                <a:solidFill>
                  <a:schemeClr val="bg1"/>
                </a:solidFill>
                <a:latin typeface="Consolas" panose="020B0609020204030204" pitchFamily="49" charset="0"/>
              </a:rPr>
              <a:t>beta8preview6</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3-4.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インターネット上の任意の端末 </a:t>
            </a:r>
            <a:r>
              <a:rPr kumimoji="1" lang="en-US" altLang="ja-JP" dirty="0" smtClean="0"/>
              <a:t>(</a:t>
            </a:r>
            <a:r>
              <a:rPr kumimoji="1" lang="ja-JP" altLang="en-US" dirty="0" smtClean="0"/>
              <a:t>作業用マシンでもよい</a:t>
            </a:r>
            <a:r>
              <a:rPr kumimoji="1" lang="en-US" altLang="ja-JP" dirty="0" smtClean="0"/>
              <a:t>) </a:t>
            </a:r>
            <a:r>
              <a:rPr kumimoji="1" lang="ja-JP" altLang="en-US" dirty="0" smtClean="0"/>
              <a:t>で </a:t>
            </a:r>
            <a:r>
              <a:rPr kumimoji="1" lang="en-US" altLang="ja-JP" dirty="0" smtClean="0"/>
              <a:t>Web </a:t>
            </a:r>
            <a:r>
              <a:rPr kumimoji="1" lang="ja-JP" altLang="en-US" dirty="0" smtClean="0"/>
              <a:t>ブラウザを起動する。</a:t>
            </a:r>
            <a:endParaRPr kumimoji="1" lang="en-US" altLang="ja-JP" dirty="0" smtClean="0"/>
          </a:p>
          <a:p>
            <a:pPr marL="914400" lvl="1" indent="-457200">
              <a:buFont typeface="+mj-lt"/>
              <a:buAutoNum type="arabicPeriod"/>
            </a:pPr>
            <a:r>
              <a:rPr lang="en-US" altLang="ja-JP" dirty="0" smtClean="0"/>
              <a:t>Web </a:t>
            </a:r>
            <a:r>
              <a:rPr lang="ja-JP" altLang="en-US" dirty="0" smtClean="0"/>
              <a:t>ブラウザで、 </a:t>
            </a:r>
            <a:r>
              <a:rPr lang="en-US" altLang="ja-JP" dirty="0" smtClean="0">
                <a:solidFill>
                  <a:srgbClr val="0000FF"/>
                </a:solidFill>
                <a:latin typeface="Consolas" panose="020B0609020204030204" pitchFamily="49" charset="0"/>
              </a:rPr>
              <a:t>https://a.b.c.d/thingate/ </a:t>
            </a:r>
            <a:r>
              <a:rPr lang="ja-JP" altLang="en-US" dirty="0" smtClean="0"/>
              <a:t>という </a:t>
            </a:r>
            <a:r>
              <a:rPr lang="en-US" altLang="ja-JP" dirty="0" smtClean="0"/>
              <a:t>URL </a:t>
            </a:r>
            <a:r>
              <a:rPr lang="ja-JP" altLang="en-US" dirty="0" smtClean="0"/>
              <a:t>にアクセスする。</a:t>
            </a:r>
            <a:r>
              <a:rPr lang="en-US" altLang="ja-JP" dirty="0" smtClean="0"/>
              <a:t/>
            </a:r>
            <a:br>
              <a:rPr lang="en-US" altLang="ja-JP" dirty="0" smtClean="0"/>
            </a:br>
            <a:r>
              <a:rPr lang="en-US" altLang="ja-JP" dirty="0" smtClean="0"/>
              <a:t>(</a:t>
            </a:r>
            <a:r>
              <a:rPr lang="en-US" altLang="ja-JP" dirty="0" err="1" smtClean="0"/>
              <a:t>a.b.c.d</a:t>
            </a:r>
            <a:r>
              <a:rPr lang="en-US" altLang="ja-JP" dirty="0" smtClean="0"/>
              <a:t> </a:t>
            </a:r>
            <a:r>
              <a:rPr lang="ja-JP" altLang="en-US" dirty="0" smtClean="0"/>
              <a:t>の部分は、中継ゲートウェイシステムの </a:t>
            </a:r>
            <a:r>
              <a:rPr lang="en-US" altLang="ja-JP" dirty="0" smtClean="0"/>
              <a:t>IP</a:t>
            </a:r>
            <a:r>
              <a:rPr lang="ja-JP" altLang="en-US" dirty="0" smtClean="0"/>
              <a:t> アドレスに置換する。</a:t>
            </a:r>
            <a:r>
              <a:rPr lang="en-US" altLang="ja-JP" dirty="0" smtClean="0"/>
              <a:t>)</a:t>
            </a:r>
          </a:p>
          <a:p>
            <a:pPr marL="914400" lvl="1" indent="-457200">
              <a:buFont typeface="+mj-lt"/>
              <a:buAutoNum type="arabicPeriod"/>
            </a:pPr>
            <a:r>
              <a:rPr kumimoji="1" lang="en-US" altLang="ja-JP" dirty="0" smtClean="0"/>
              <a:t>SSL </a:t>
            </a:r>
            <a:r>
              <a:rPr kumimoji="1" lang="ja-JP" altLang="en-US" dirty="0" smtClean="0"/>
              <a:t>証明書エラーが発生するが、無視してページを表示する。</a:t>
            </a:r>
          </a:p>
          <a:p>
            <a:pPr marL="914400" lvl="1" indent="-457200">
              <a:buFont typeface="+mj-lt"/>
              <a:buAutoNum type="arabicPeriod"/>
            </a:pPr>
            <a:r>
              <a:rPr lang="en-US" altLang="ja-JP" dirty="0" smtClean="0"/>
              <a:t>“PACK” </a:t>
            </a:r>
            <a:r>
              <a:rPr lang="ja-JP" altLang="en-US" dirty="0" smtClean="0"/>
              <a:t>という文字で始まる </a:t>
            </a:r>
            <a:r>
              <a:rPr lang="en-US" altLang="ja-JP" dirty="0" smtClean="0"/>
              <a:t>1 </a:t>
            </a:r>
            <a:r>
              <a:rPr lang="ja-JP" altLang="en-US" dirty="0" smtClean="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3-5. </a:t>
            </a:r>
            <a:r>
              <a:rPr kumimoji="1" lang="ja-JP" altLang="en-US" sz="3600" dirty="0" smtClean="0"/>
              <a:t>中継ゲートウェイシステム起動後の稼働チェック</a:t>
            </a:r>
            <a:endParaRPr kumimoji="1" lang="ja-JP" altLang="en-US" sz="3600" dirty="0"/>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smtClean="0"/>
              <a:t>正常に稼働していることを示す。</a:t>
            </a:r>
            <a:endParaRPr kumimoji="1" lang="ja-JP" altLang="en-US" dirty="0"/>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うまくブラウザで接続できない場合は、以下の点を確認しよう。</a:t>
            </a:r>
            <a:endParaRPr kumimoji="1" lang="en-US" altLang="ja-JP" dirty="0" smtClean="0"/>
          </a:p>
          <a:p>
            <a:pPr marL="285750" indent="-285750">
              <a:buFont typeface="Arial" panose="020B0604020202020204" pitchFamily="34" charset="0"/>
              <a:buChar char="•"/>
            </a:pPr>
            <a:r>
              <a:rPr kumimoji="1" lang="ja-JP" altLang="en-US" dirty="0" smtClean="0"/>
              <a:t>クラウド </a:t>
            </a:r>
            <a:r>
              <a:rPr kumimoji="1" lang="en-US" altLang="ja-JP" dirty="0" smtClean="0"/>
              <a:t>(AWS) </a:t>
            </a:r>
            <a:r>
              <a:rPr kumimoji="1" lang="ja-JP" altLang="en-US" dirty="0" smtClean="0"/>
              <a:t>等の </a:t>
            </a:r>
            <a:r>
              <a:rPr kumimoji="1" lang="en-US" altLang="ja-JP" dirty="0" smtClean="0"/>
              <a:t>VM </a:t>
            </a:r>
            <a:r>
              <a:rPr kumimoji="1" lang="ja-JP" altLang="en-US" dirty="0" smtClean="0"/>
              <a:t>基盤でネットワーク側にファイアウォールがある場合は、</a:t>
            </a:r>
            <a:r>
              <a:rPr kumimoji="1" lang="en-US" altLang="ja-JP" dirty="0" smtClean="0"/>
              <a:t>TCP 443 (https) </a:t>
            </a:r>
            <a:r>
              <a:rPr kumimoji="1" lang="ja-JP" altLang="en-US" dirty="0" err="1" smtClean="0"/>
              <a:t>を開</a:t>
            </a:r>
            <a:r>
              <a:rPr kumimoji="1" lang="ja-JP" altLang="en-US" dirty="0" smtClean="0"/>
              <a:t>放しているか。</a:t>
            </a:r>
            <a:endParaRPr kumimoji="1" lang="en-US" altLang="ja-JP" dirty="0" smtClean="0"/>
          </a:p>
          <a:p>
            <a:pPr marL="285750" indent="-285750">
              <a:buFont typeface="Arial" panose="020B0604020202020204" pitchFamily="34" charset="0"/>
              <a:buChar char="•"/>
            </a:pPr>
            <a:r>
              <a:rPr kumimoji="1" lang="en-US" altLang="ja-JP" dirty="0" smtClean="0"/>
              <a:t>OS </a:t>
            </a:r>
            <a:r>
              <a:rPr kumimoji="1" lang="ja-JP" altLang="en-US" dirty="0" smtClean="0"/>
              <a:t>のファイアウォールを同様に開放しているか。</a:t>
            </a:r>
            <a:endParaRPr kumimoji="1" lang="ja-JP" altLang="en-US" dirty="0"/>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3B. </a:t>
            </a:r>
            <a:r>
              <a:rPr lang="en-US" altLang="ja-JP" sz="6600" dirty="0"/>
              <a:t>HTML5 </a:t>
            </a:r>
            <a:r>
              <a:rPr lang="ja-JP" altLang="en-US" sz="6600" dirty="0"/>
              <a:t>版 </a:t>
            </a:r>
            <a:r>
              <a:rPr lang="en-US" altLang="ja-JP" sz="6600" dirty="0"/>
              <a:t>Web </a:t>
            </a:r>
            <a:r>
              <a:rPr lang="ja-JP" altLang="en-US" sz="6600" dirty="0"/>
              <a:t>クライアント用</a:t>
            </a:r>
            <a:r>
              <a:rPr lang="en-US" altLang="ja-JP" sz="6600" dirty="0"/>
              <a:t/>
            </a:r>
            <a:br>
              <a:rPr lang="en-US" altLang="ja-JP" sz="6600" dirty="0"/>
            </a:br>
            <a:r>
              <a:rPr lang="en-US" altLang="ja-JP" sz="6600" dirty="0"/>
              <a:t>Web </a:t>
            </a:r>
            <a:r>
              <a:rPr lang="ja-JP" altLang="en-US" sz="6600" dirty="0"/>
              <a:t>サーバーを構築</a:t>
            </a:r>
            <a:r>
              <a:rPr lang="ja-JP" altLang="en-US" sz="6600" dirty="0" smtClean="0"/>
              <a:t>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smtClean="0"/>
              <a:t>「スタンドアロン版」においては、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クライアント用 </a:t>
            </a:r>
            <a:r>
              <a:rPr kumimoji="1" lang="en-US" altLang="ja-JP" dirty="0" smtClean="0"/>
              <a:t>Web </a:t>
            </a:r>
            <a:r>
              <a:rPr kumimoji="1" lang="ja-JP" altLang="en-US" dirty="0" smtClean="0"/>
              <a:t>サーバーは、「中継ゲートウェイ」 </a:t>
            </a:r>
            <a:r>
              <a:rPr kumimoji="1" lang="en-US" altLang="ja-JP" dirty="0" smtClean="0"/>
              <a:t>(</a:t>
            </a:r>
            <a:r>
              <a:rPr kumimoji="1" lang="ja-JP" altLang="en-US" dirty="0" smtClean="0"/>
              <a:t>第 </a:t>
            </a:r>
            <a:r>
              <a:rPr kumimoji="1" lang="en-US" altLang="ja-JP" dirty="0" smtClean="0"/>
              <a:t>3 </a:t>
            </a:r>
            <a:r>
              <a:rPr kumimoji="1" lang="ja-JP" altLang="en-US" dirty="0" smtClean="0"/>
              <a:t>章でインストール</a:t>
            </a:r>
            <a:r>
              <a:rPr kumimoji="1" lang="en-US" altLang="ja-JP" dirty="0" smtClean="0"/>
              <a:t>) </a:t>
            </a:r>
            <a:r>
              <a:rPr kumimoji="1" lang="ja-JP" altLang="en-US" dirty="0" smtClean="0"/>
              <a:t>と同一のサーバーホスト上にインストールし、共存動作させる。</a:t>
            </a:r>
            <a:endParaRPr kumimoji="1" lang="ja-JP" altLang="en-US" dirty="0"/>
          </a:p>
        </p:txBody>
      </p:sp>
    </p:spTree>
    <p:extLst>
      <p:ext uri="{BB962C8B-B14F-4D97-AF65-F5344CB8AC3E}">
        <p14:creationId xmlns:p14="http://schemas.microsoft.com/office/powerpoint/2010/main" val="3791891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a:t>
            </a:r>
            <a:r>
              <a:rPr lang="en-US" altLang="ja-JP" sz="3200" dirty="0" smtClean="0"/>
              <a:t>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r>
              <a:rPr lang="ja-JP" altLang="en-US" sz="1600" dirty="0" smtClean="0"/>
              <a:t>。</a:t>
            </a:r>
            <a:endParaRPr lang="ja-JP" altLang="en-US" sz="1600" dirty="0"/>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5068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smtClean="0"/>
              <a:t>「</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サーバー」は、第 </a:t>
            </a:r>
            <a:r>
              <a:rPr lang="en-US" altLang="ja-JP" dirty="0" smtClean="0"/>
              <a:t>3 </a:t>
            </a:r>
            <a:r>
              <a:rPr lang="ja-JP" altLang="en-US" dirty="0" smtClean="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3B-2.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サーバー」に必要な </a:t>
            </a:r>
            <a:r>
              <a:rPr lang="en-US" altLang="ja-JP" sz="2400" dirty="0" smtClean="0"/>
              <a:t>.NET 5 SDK </a:t>
            </a:r>
            <a:r>
              <a:rPr lang="ja-JP" altLang="en-US" sz="2400" dirty="0" smtClean="0"/>
              <a:t>のインストール </a:t>
            </a:r>
            <a:r>
              <a:rPr lang="en-US" altLang="ja-JP" sz="2400" dirty="0" smtClean="0"/>
              <a:t>(</a:t>
            </a:r>
            <a:r>
              <a:rPr lang="ja-JP" altLang="en-US" sz="2400" dirty="0" smtClean="0"/>
              <a:t>準備</a:t>
            </a:r>
            <a:r>
              <a:rPr lang="en-US" altLang="ja-JP" sz="2400" dirty="0" smtClean="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2581702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a:t>
            </a:r>
            <a:r>
              <a:rPr lang="ja-JP" altLang="en-US"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091664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サーバー」プロセスは、最初にユーザーの </a:t>
            </a:r>
            <a:r>
              <a:rPr lang="en-US" altLang="ja-JP" sz="1050" dirty="0" smtClean="0"/>
              <a:t>Web </a:t>
            </a:r>
            <a:r>
              <a:rPr lang="ja-JP" altLang="en-US" sz="1050" dirty="0" smtClean="0"/>
              <a:t>ブラウザが中継ゲートウェイ </a:t>
            </a:r>
            <a:r>
              <a:rPr lang="en-US" altLang="ja-JP" sz="1050" dirty="0" smtClean="0"/>
              <a:t>(</a:t>
            </a:r>
            <a:r>
              <a:rPr lang="ja-JP" altLang="en-US" sz="1050" dirty="0" smtClean="0"/>
              <a:t>スタンドアロン版</a:t>
            </a:r>
            <a:r>
              <a:rPr lang="en-US" altLang="ja-JP" sz="1050" dirty="0" smtClean="0"/>
              <a:t>) </a:t>
            </a:r>
            <a:r>
              <a:rPr lang="ja-JP" altLang="en-US" sz="1050" dirty="0" smtClean="0"/>
              <a:t>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サーバープロセスは無関係となる。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サーバープロセス自体はそのセッションを保持しないので、スケーラビリティに優れている。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smtClean="0"/>
              <a:t>中継ゲートウェイ</a:t>
            </a:r>
            <a:endParaRPr kumimoji="1" lang="en-US" altLang="ja-JP" sz="1400" dirty="0" smtClean="0"/>
          </a:p>
          <a:p>
            <a:r>
              <a:rPr kumimoji="1" lang="ja-JP" altLang="en-US" sz="1400" dirty="0" smtClean="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smtClean="0"/>
              <a:t>スタンドアロン版の図</a:t>
            </a:r>
            <a:endParaRPr kumimoji="1" lang="ja-JP" altLang="en-US" b="1"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ja-JP" altLang="en-US" sz="1400" dirty="0" smtClean="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smtClean="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smtClean="0"/>
              <a:t>Web </a:t>
            </a:r>
            <a:r>
              <a:rPr kumimoji="1" lang="ja-JP" altLang="en-US" sz="900" b="1" dirty="0" smtClean="0"/>
              <a:t>サーバープロセスは </a:t>
            </a:r>
            <a:r>
              <a:rPr kumimoji="1" lang="en-US" altLang="ja-JP" sz="900" b="1" dirty="0" smtClean="0"/>
              <a:t>TCP 7002 (HTTPS </a:t>
            </a:r>
            <a:r>
              <a:rPr kumimoji="1" lang="ja-JP" altLang="en-US" sz="900" b="1" dirty="0" smtClean="0"/>
              <a:t>の、</a:t>
            </a:r>
            <a:r>
              <a:rPr kumimoji="1" lang="en-US" altLang="ja-JP" sz="900" b="1" dirty="0" smtClean="0"/>
              <a:t>443 </a:t>
            </a:r>
            <a:r>
              <a:rPr kumimoji="1" lang="ja-JP" altLang="en-US" sz="900" b="1" dirty="0" smtClean="0"/>
              <a:t>とは異なるポート</a:t>
            </a:r>
            <a:r>
              <a:rPr kumimoji="1" lang="en-US" altLang="ja-JP" sz="900" b="1" dirty="0" smtClean="0"/>
              <a:t>) </a:t>
            </a:r>
            <a:r>
              <a:rPr kumimoji="1" lang="ja-JP" altLang="en-US" sz="900" b="1" dirty="0" smtClean="0"/>
              <a:t>で動作しているが、ユーザーは、中継ゲートウェイの </a:t>
            </a:r>
            <a:r>
              <a:rPr kumimoji="1" lang="en-US" altLang="ja-JP" sz="900" b="1" dirty="0" smtClean="0"/>
              <a:t>TCP 443 (HTTPS) </a:t>
            </a:r>
            <a:r>
              <a:rPr kumimoji="1" lang="ja-JP" altLang="en-US" sz="900" b="1" dirty="0" smtClean="0"/>
              <a:t>に </a:t>
            </a:r>
            <a:r>
              <a:rPr kumimoji="1" lang="en-US" altLang="ja-JP" sz="900" b="1" dirty="0" smtClean="0"/>
              <a:t>Web </a:t>
            </a:r>
            <a:r>
              <a:rPr kumimoji="1" lang="ja-JP" altLang="en-US" sz="900" b="1" dirty="0" smtClean="0"/>
              <a:t>ブラウザでアクセスすればよい。この場合、中継ゲートウェイは、</a:t>
            </a:r>
            <a:r>
              <a:rPr lang="en-US" altLang="ja-JP" sz="900" b="1" dirty="0" smtClean="0"/>
              <a:t>localhost </a:t>
            </a:r>
            <a:r>
              <a:rPr lang="ja-JP" altLang="en-US" sz="900" b="1" dirty="0" smtClean="0"/>
              <a:t>上で動作している </a:t>
            </a:r>
            <a:r>
              <a:rPr lang="en-US" altLang="ja-JP" sz="900" b="1" dirty="0" smtClean="0"/>
              <a:t>TCP 7002 (HTTPS) </a:t>
            </a:r>
            <a:r>
              <a:rPr lang="ja-JP" altLang="en-US" sz="900" b="1" dirty="0" smtClean="0"/>
              <a:t>に、内蔵 </a:t>
            </a:r>
            <a:r>
              <a:rPr lang="en-US" altLang="ja-JP" sz="900" b="1" dirty="0" smtClean="0"/>
              <a:t>HTTPS </a:t>
            </a:r>
            <a:r>
              <a:rPr lang="ja-JP" altLang="en-US" sz="900" b="1" dirty="0" smtClean="0"/>
              <a:t>リバースプロキシ機能でリクエストをフォワードする。したがって、ユーザーからみると、中継ゲートウェイがインターネットに対して公開するポートは、</a:t>
            </a:r>
            <a:r>
              <a:rPr lang="en-US" altLang="ja-JP" sz="900" b="1" dirty="0" smtClean="0"/>
              <a:t>TCP 443 </a:t>
            </a:r>
            <a:r>
              <a:rPr lang="ja-JP" altLang="en-US" sz="900" b="1" dirty="0" smtClean="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beta8preview6</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"https</a:t>
            </a:r>
            <a:r>
              <a:rPr lang="en-US" altLang="ja-JP" sz="1400" b="1" dirty="0">
                <a:solidFill>
                  <a:srgbClr val="FFFF00"/>
                </a:solidFill>
                <a:latin typeface="Consolas" panose="020B0609020204030204" pitchFamily="49" charset="0"/>
              </a:rPr>
              <a:t>://127.0.0.1/thingate</a:t>
            </a:r>
            <a:r>
              <a:rPr lang="en-US" altLang="ja-JP" sz="1400" b="1" dirty="0" smtClean="0">
                <a:solidFill>
                  <a:srgbClr val="FFFF00"/>
                </a:solidFill>
                <a:latin typeface="Consolas" panose="020B0609020204030204" pitchFamily="49" charset="0"/>
              </a:rPr>
              <a:t>/"</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https</a:t>
            </a:r>
            <a:r>
              <a:rPr lang="en-US" altLang="ja-JP" sz="1200" dirty="0"/>
              <a:t>://127.0.0.1/thingate</a:t>
            </a:r>
            <a:r>
              <a:rPr lang="en-US" altLang="ja-JP" sz="1200" dirty="0" smtClean="0"/>
              <a:t>/</a:t>
            </a:r>
            <a:r>
              <a:rPr lang="ja-JP" altLang="en-US" sz="1200" dirty="0" smtClean="0"/>
              <a:t>」</a:t>
            </a:r>
            <a:r>
              <a:rPr lang="en-US" altLang="ja-JP" sz="1200" dirty="0" smtClean="0"/>
              <a:t> </a:t>
            </a:r>
            <a:r>
              <a:rPr lang="ja-JP" altLang="en-US" sz="1200" dirty="0" smtClean="0"/>
              <a:t>という指示は、「</a:t>
            </a:r>
            <a:r>
              <a:rPr lang="en-US" altLang="ja-JP" sz="1200" dirty="0" smtClean="0"/>
              <a:t>127.0.0.1</a:t>
            </a:r>
            <a:r>
              <a:rPr lang="ja-JP" altLang="en-US" sz="1200" dirty="0" smtClean="0"/>
              <a:t>」 </a:t>
            </a:r>
            <a:r>
              <a:rPr lang="en-US" altLang="ja-JP" sz="1200" dirty="0" smtClean="0"/>
              <a:t>(= localhost, </a:t>
            </a:r>
            <a:r>
              <a:rPr lang="ja-JP" altLang="en-US" sz="1200" dirty="0" smtClean="0"/>
              <a:t>そのサーバー自身</a:t>
            </a:r>
            <a:r>
              <a:rPr lang="en-US" altLang="ja-JP" sz="1200" dirty="0" smtClean="0"/>
              <a:t>) </a:t>
            </a:r>
            <a:r>
              <a:rPr lang="ja-JP" altLang="en-US" sz="1200" dirty="0" smtClean="0"/>
              <a:t>で動作している </a:t>
            </a:r>
            <a:r>
              <a:rPr lang="en-US" altLang="ja-JP" sz="1200" dirty="0" smtClean="0"/>
              <a:t>TCP </a:t>
            </a:r>
            <a:r>
              <a:rPr lang="ja-JP" altLang="en-US" sz="1200" dirty="0" smtClean="0"/>
              <a:t>ポート </a:t>
            </a:r>
            <a:r>
              <a:rPr lang="en-US" altLang="ja-JP" sz="1200" dirty="0" smtClean="0"/>
              <a:t>443 (https </a:t>
            </a:r>
            <a:r>
              <a:rPr lang="ja-JP" altLang="en-US" sz="1200" dirty="0" smtClean="0"/>
              <a:t>のデフォルト</a:t>
            </a:r>
            <a:r>
              <a:rPr lang="en-US" altLang="ja-JP" sz="1200" dirty="0" smtClean="0"/>
              <a:t>) </a:t>
            </a:r>
            <a:r>
              <a:rPr lang="ja-JP" altLang="en-US" sz="1200" dirty="0" smtClean="0"/>
              <a:t>における中継ゲートウェイプログラムと連携して動作せよ、という意味である。これにより、第 </a:t>
            </a:r>
            <a:r>
              <a:rPr lang="en-US" altLang="ja-JP" sz="1200" dirty="0" smtClean="0"/>
              <a:t>3 </a:t>
            </a:r>
            <a:r>
              <a:rPr lang="ja-JP" altLang="en-US" sz="1200" dirty="0" smtClean="0"/>
              <a:t>章で構築した中継ゲートウェイと連携して、</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サーバーが動作するようになるのである。</a:t>
            </a:r>
            <a:endParaRPr lang="ja-JP" altLang="en-US" sz="1200" dirty="0"/>
          </a:p>
        </p:txBody>
      </p:sp>
    </p:spTree>
    <p:extLst>
      <p:ext uri="{BB962C8B-B14F-4D97-AF65-F5344CB8AC3E}">
        <p14:creationId xmlns:p14="http://schemas.microsoft.com/office/powerpoint/2010/main" val="2168747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1498059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956793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smtClean="0"/>
              <a:t>. SSH </a:t>
            </a:r>
            <a:r>
              <a:rPr kumimoji="1" lang="ja-JP" altLang="en-US" dirty="0" smtClean="0"/>
              <a:t>コンソール上で、</a:t>
            </a:r>
            <a:r>
              <a:rPr lang="en-US" altLang="ja-JP" dirty="0"/>
              <a:t>5</a:t>
            </a:r>
            <a:r>
              <a:rPr kumimoji="1" lang="en-US" altLang="ja-JP" dirty="0" smtClean="0"/>
              <a:t>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smtClean="0"/>
              <a:t>1. </a:t>
            </a:r>
            <a:r>
              <a:rPr kumimoji="1" lang="ja-JP" altLang="en-US" sz="8800" dirty="0" smtClean="0"/>
              <a:t>はじめに</a:t>
            </a:r>
            <a:endParaRPr kumimoji="1" lang="ja-JP" altLang="en-US" sz="8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8. 7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221679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ja-JP" altLang="en-US" dirty="0" smtClean="0"/>
              <a:t>後の解説手順</a:t>
            </a:r>
            <a:r>
              <a:rPr lang="ja-JP" altLang="en-US" dirty="0" smtClean="0"/>
              <a:t>「</a:t>
            </a:r>
            <a:r>
              <a:rPr lang="en-US" altLang="ja-JP" dirty="0"/>
              <a:t>5-9. </a:t>
            </a:r>
            <a:r>
              <a:rPr lang="ja-JP" altLang="en-US" dirty="0"/>
              <a:t>中継ゲートウェイのプロセスの自動起動方法」に</a:t>
            </a:r>
            <a:r>
              <a:rPr lang="ja-JP" altLang="en-US" dirty="0" smtClean="0"/>
              <a:t>より、中継ゲートウェイのプロセスが自動起動するように設定された後に、</a:t>
            </a:r>
            <a:r>
              <a:rPr kumimoji="1" lang="ja-JP" altLang="en-US" dirty="0" smtClean="0"/>
              <a:t/>
            </a:r>
            <a:br>
              <a:rPr kumimoji="1" lang="ja-JP" altLang="en-US" dirty="0" smtClean="0"/>
            </a:br>
            <a:endParaRPr kumimoji="1" lang="ja-JP" altLang="en-US" dirty="0" smtClean="0"/>
          </a:p>
          <a:p>
            <a:r>
              <a:rPr kumimoji="1" lang="en-US" altLang="ja-JP" dirty="0" smtClean="0"/>
              <a:t>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en-US" altLang="ja-JP" dirty="0" smtClean="0"/>
          </a:p>
          <a:p>
            <a:endParaRPr lang="en-US" altLang="ja-JP" dirty="0"/>
          </a:p>
          <a:p>
            <a:r>
              <a:rPr lang="ja-JP" altLang="en-US" dirty="0" smtClean="0"/>
              <a:t>★ 注意事項</a:t>
            </a:r>
            <a:endParaRPr lang="en-US" altLang="ja-JP" dirty="0" smtClean="0"/>
          </a:p>
          <a:p>
            <a:endParaRPr lang="en-US" altLang="ja-JP" dirty="0"/>
          </a:p>
          <a:p>
            <a:r>
              <a:rPr lang="ja-JP" altLang="en-US" dirty="0" smtClean="0"/>
              <a:t>スタンドアロン版において</a:t>
            </a:r>
            <a:r>
              <a:rPr lang="ja-JP" altLang="en-US" dirty="0"/>
              <a:t>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a:t>
            </a:r>
            <a:r>
              <a:rPr lang="ja-JP" altLang="en-US" dirty="0" smtClean="0"/>
              <a:t>方法」により </a:t>
            </a:r>
            <a:r>
              <a:rPr lang="en-US" altLang="ja-JP" dirty="0" err="1" smtClean="0"/>
              <a:t>thingate</a:t>
            </a:r>
            <a:r>
              <a:rPr lang="en-US" altLang="ja-JP" dirty="0" smtClean="0"/>
              <a:t> </a:t>
            </a:r>
            <a:r>
              <a:rPr lang="ja-JP" altLang="en-US" dirty="0" smtClean="0"/>
              <a:t>プロセスが自動起動していなければ、上記の </a:t>
            </a:r>
            <a:r>
              <a:rPr lang="en-US" altLang="ja-JP" dirty="0" smtClean="0"/>
              <a:t>https:// </a:t>
            </a:r>
            <a:r>
              <a:rPr lang="ja-JP" altLang="en-US" dirty="0" smtClean="0"/>
              <a:t>のアクセスには失敗する。</a:t>
            </a:r>
            <a:endParaRPr lang="ja-JP" altLang="en-US" dirty="0"/>
          </a:p>
        </p:txBody>
      </p:sp>
    </p:spTree>
    <p:extLst>
      <p:ext uri="{BB962C8B-B14F-4D97-AF65-F5344CB8AC3E}">
        <p14:creationId xmlns:p14="http://schemas.microsoft.com/office/powerpoint/2010/main" val="201115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3B-5.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beta8preview6</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smtClean="0"/>
              <a:t>4.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端末にインストールされ、本中継ゲートウェイに接続されていなければならない。</a:t>
            </a:r>
            <a:endParaRPr lang="en-US" altLang="ja-JP" sz="1600" dirty="0" smtClean="0"/>
          </a:p>
          <a:p>
            <a:r>
              <a:rPr kumimoji="1" lang="ja-JP" altLang="en-US" sz="1600" dirty="0" smtClean="0"/>
              <a:t>そこで、一旦第 </a:t>
            </a:r>
            <a:r>
              <a:rPr kumimoji="1" lang="en-US" altLang="ja-JP" sz="1600" dirty="0" smtClean="0"/>
              <a:t>4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4.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4-2.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通常版 </a:t>
            </a:r>
            <a:r>
              <a:rPr kumimoji="1" lang="en-US" altLang="ja-JP" sz="3200" b="1" dirty="0" smtClean="0"/>
              <a:t>(2020.4 </a:t>
            </a:r>
            <a:r>
              <a:rPr kumimoji="1" lang="ja-JP" altLang="en-US" sz="3200" b="1" dirty="0" smtClean="0"/>
              <a:t>～</a:t>
            </a:r>
            <a:r>
              <a:rPr kumimoji="1" lang="en-US" altLang="ja-JP" sz="3200" b="1" dirty="0" smtClean="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beta8preview6</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a:t>3-5. </a:t>
            </a:r>
            <a:r>
              <a:rPr lang="ja-JP" altLang="en-US" sz="2000" dirty="0"/>
              <a:t>中継ゲートウェイシステム起動後の稼働</a:t>
            </a:r>
            <a:r>
              <a:rPr lang="ja-JP" altLang="en-US" sz="2000" dirty="0" smtClean="0"/>
              <a:t>チェック」の </a:t>
            </a:r>
            <a:r>
              <a:rPr lang="en-US" altLang="ja-JP" sz="2000" dirty="0" smtClean="0"/>
              <a:t>URL </a:t>
            </a:r>
            <a:r>
              <a:rPr lang="ja-JP" altLang="en-US" sz="2000" dirty="0" smtClean="0"/>
              <a:t>と同じ文字列に置き換える。</a:t>
            </a:r>
            <a:endParaRPr lang="en-US" altLang="ja-JP" sz="2000" dirty="0" smtClean="0"/>
          </a:p>
          <a:p>
            <a:pPr marL="457200" indent="-457200">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4-4. </a:t>
            </a:r>
            <a:r>
              <a:rPr kumimoji="1" lang="ja-JP" altLang="en-US" dirty="0" smtClean="0"/>
              <a:t>中継ゲートウェイの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4-5.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smtClean="0"/>
              <a:t>ビルドされたインストーラを、任意の端末にインストールし、構築し稼働している中継ゲートウェイを経由してテレワーク通信が可能となっていることを確認する。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4-6</a:t>
            </a:r>
            <a:r>
              <a:rPr lang="en-US" altLang="ja-JP" sz="2800" dirty="0"/>
              <a:t>.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4-7.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5. </a:t>
            </a:r>
            <a:r>
              <a:rPr kumimoji="1" lang="ja-JP" altLang="en-US" sz="6600" dirty="0" smtClean="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5-3. </a:t>
            </a:r>
            <a:r>
              <a:rPr kumimoji="1" lang="ja-JP" altLang="en-US" sz="3600" dirty="0" smtClean="0"/>
              <a:t>ゲートウェイに登録済みのサーバー一覧の管理</a:t>
            </a:r>
            <a:endParaRPr kumimoji="1" lang="ja-JP" altLang="en-US" sz="3600" dirty="0"/>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中継ゲートウェイに登録されているサーバーの一覧は、以下のデータベースファイルに保存されている。</a:t>
            </a:r>
            <a:endParaRPr lang="en-US" altLang="ja-JP" dirty="0" smtClean="0"/>
          </a:p>
          <a:p>
            <a:r>
              <a:rPr lang="ja-JP" altLang="en-US" dirty="0" smtClean="0"/>
              <a:t>データベースはテキスト形式であり、</a:t>
            </a:r>
            <a:r>
              <a:rPr lang="en-US" altLang="ja-JP" dirty="0" smtClean="0"/>
              <a:t>cat </a:t>
            </a:r>
            <a:r>
              <a:rPr lang="ja-JP" altLang="en-US" dirty="0" smtClean="0"/>
              <a:t>コマンドで、内容を表示することができる。</a:t>
            </a:r>
            <a:endParaRPr lang="ja-JP" altLang="en-US" dirty="0"/>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smtClean="0"/>
              <a:t>thingate</a:t>
            </a:r>
            <a:r>
              <a:rPr kumimoji="1" lang="en-US" altLang="ja-JP" sz="1400" dirty="0" smtClean="0"/>
              <a:t> </a:t>
            </a:r>
            <a:r>
              <a:rPr kumimoji="1" lang="ja-JP" altLang="en-US" sz="1400" dirty="0" smtClean="0"/>
              <a:t>デーモンプロセスを停止中は、データベース </a:t>
            </a:r>
            <a:r>
              <a:rPr kumimoji="1" lang="en-US" altLang="ja-JP" sz="1400" dirty="0" smtClean="0"/>
              <a:t>(</a:t>
            </a:r>
            <a:r>
              <a:rPr kumimoji="1" lang="en-US" altLang="ja-JP" sz="1400" dirty="0" err="1" smtClean="0"/>
              <a:t>config</a:t>
            </a:r>
            <a:r>
              <a:rPr kumimoji="1" lang="en-US" altLang="ja-JP" sz="1400" dirty="0" smtClean="0"/>
              <a:t> </a:t>
            </a:r>
            <a:r>
              <a:rPr kumimoji="1" lang="ja-JP" altLang="en-US" sz="1400" dirty="0" smtClean="0"/>
              <a:t>ファイルの内容</a:t>
            </a:r>
            <a:r>
              <a:rPr kumimoji="1" lang="en-US" altLang="ja-JP" sz="1400" dirty="0" smtClean="0"/>
              <a:t>) </a:t>
            </a:r>
            <a:r>
              <a:rPr kumimoji="1" lang="ja-JP" altLang="en-US" sz="1400" dirty="0" smtClean="0"/>
              <a:t>をテキストエディタで書換えることができる。この方法により、コンピュータ </a:t>
            </a:r>
            <a:r>
              <a:rPr kumimoji="1" lang="en-US" altLang="ja-JP" sz="1400" dirty="0" smtClean="0"/>
              <a:t>ID </a:t>
            </a:r>
            <a:r>
              <a:rPr kumimoji="1" lang="ja-JP" altLang="en-US" sz="1400" dirty="0" smtClean="0"/>
              <a:t>を強制的に変更したり、登録を削除したりすることも可能である。</a:t>
            </a:r>
            <a:endParaRPr kumimoji="1" lang="en-US" altLang="ja-JP" sz="1400" dirty="0" smtClean="0"/>
          </a:p>
          <a:p>
            <a:pPr marL="285750" indent="-285750">
              <a:buFont typeface="Arial" panose="020B0604020202020204" pitchFamily="34" charset="0"/>
              <a:buChar char="•"/>
            </a:pPr>
            <a:r>
              <a:rPr lang="en-US" altLang="ja-JP" sz="1400" dirty="0" smtClean="0"/>
              <a:t>Date </a:t>
            </a:r>
            <a:r>
              <a:rPr lang="ja-JP" altLang="en-US" sz="1400" dirty="0" smtClean="0"/>
              <a:t>系の変数は、</a:t>
            </a:r>
            <a:r>
              <a:rPr lang="en-US" altLang="ja-JP" sz="1400" dirty="0" smtClean="0"/>
              <a:t>1970/01/01 09:00:00 (GMT) </a:t>
            </a:r>
            <a:r>
              <a:rPr lang="ja-JP" altLang="en-US" sz="1400" dirty="0" smtClean="0"/>
              <a:t>を </a:t>
            </a:r>
            <a:r>
              <a:rPr lang="en-US" altLang="ja-JP" sz="1400" dirty="0" smtClean="0"/>
              <a:t>0 </a:t>
            </a:r>
            <a:r>
              <a:rPr lang="ja-JP" altLang="en-US" sz="1400" dirty="0" smtClean="0"/>
              <a:t>としてミリ秒単位で増加する </a:t>
            </a:r>
            <a:r>
              <a:rPr lang="en-US" altLang="ja-JP" sz="1400" dirty="0" smtClean="0"/>
              <a:t>64 bit </a:t>
            </a:r>
            <a:r>
              <a:rPr lang="ja-JP" altLang="en-US" sz="1400" dirty="0" smtClean="0"/>
              <a:t>整数である。</a:t>
            </a:r>
            <a:r>
              <a:rPr lang="en-US" altLang="ja-JP" sz="1400" dirty="0" smtClean="0"/>
              <a:t/>
            </a:r>
            <a:br>
              <a:rPr lang="en-US" altLang="ja-JP" sz="1400" dirty="0" smtClean="0"/>
            </a:br>
            <a:r>
              <a:rPr lang="en-US" altLang="ja-JP" sz="1400" dirty="0" smtClean="0"/>
              <a:t>(JST </a:t>
            </a:r>
            <a:r>
              <a:rPr lang="ja-JP" altLang="en-US" sz="1400" dirty="0" smtClean="0"/>
              <a:t>ではないので注意</a:t>
            </a:r>
            <a:r>
              <a:rPr lang="en-US" altLang="ja-JP" sz="1400" dirty="0" smtClean="0"/>
              <a:t>)</a:t>
            </a:r>
          </a:p>
          <a:p>
            <a:pPr marL="285750" indent="-285750">
              <a:buFont typeface="Arial" panose="020B0604020202020204" pitchFamily="34" charset="0"/>
              <a:buChar char="•"/>
            </a:pPr>
            <a:r>
              <a:rPr kumimoji="1" lang="ja-JP" altLang="en-US" sz="1400" dirty="0" smtClean="0"/>
              <a:t>その他の変数の意味は、</a:t>
            </a:r>
            <a:r>
              <a:rPr lang="en-US" altLang="ja-JP" sz="1400" dirty="0"/>
              <a:t/>
            </a:r>
            <a:br>
              <a:rPr lang="en-US" altLang="ja-JP" sz="1400" dirty="0"/>
            </a:br>
            <a:r>
              <a:rPr lang="en-US" altLang="ja-JP" sz="1400" dirty="0"/>
              <a:t>https://</a:t>
            </a:r>
            <a:r>
              <a:rPr lang="en-US" altLang="ja-JP" sz="1400" dirty="0" smtClean="0"/>
              <a:t>github.com/IPA-CyberLab/IPA-DN-Ultra/blob/7de9d485817536826a2dab4f7edf9c98bd41d2b7/src/Cedar/WtGate.h#L179</a:t>
            </a:r>
            <a:br>
              <a:rPr lang="en-US" altLang="ja-JP" sz="1400" dirty="0" smtClean="0"/>
            </a:br>
            <a:r>
              <a:rPr lang="ja-JP" altLang="en-US" sz="1400" dirty="0" smtClean="0"/>
              <a:t>の </a:t>
            </a:r>
            <a:r>
              <a:rPr lang="en-US" altLang="ja-JP" sz="1400" dirty="0" smtClean="0"/>
              <a:t>WG_MACHINE </a:t>
            </a:r>
            <a:r>
              <a:rPr lang="ja-JP" altLang="en-US" sz="1400" dirty="0" smtClean="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同時接続可能。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smtClean="0"/>
              <a:t>「ハイパースケール版」</a:t>
            </a:r>
            <a:endParaRPr kumimoji="1" lang="en-US" altLang="ja-JP" sz="1600" b="1" dirty="0" smtClean="0"/>
          </a:p>
          <a:p>
            <a:r>
              <a:rPr kumimoji="1" lang="ja-JP" altLang="en-US" sz="1600" b="1" dirty="0" smtClean="0"/>
              <a:t>ドキュメントを参照。</a:t>
            </a:r>
            <a:endParaRPr kumimoji="1" lang="ja-JP" altLang="en-US" sz="1600" b="1" dirty="0"/>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5-4. </a:t>
            </a:r>
            <a:r>
              <a:rPr kumimoji="1" lang="ja-JP" altLang="en-US" sz="2800" dirty="0" smtClean="0"/>
              <a:t>ゲートウェイに現在接続しているサーバーセッション一覧の表示</a:t>
            </a:r>
            <a:endParaRPr kumimoji="1" lang="ja-JP" altLang="en-US" sz="2800" dirty="0"/>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smtClean="0"/>
              <a:t>実行例</a:t>
            </a:r>
            <a:endParaRPr kumimoji="1" lang="ja-JP" altLang="en-US" dirty="0"/>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smtClean="0"/>
              <a:t>意味</a:t>
            </a:r>
            <a:endParaRPr kumimoji="1" lang="en-US" altLang="ja-JP" dirty="0" smtClean="0"/>
          </a:p>
          <a:p>
            <a:pPr marL="285750" indent="-285750">
              <a:buFont typeface="Arial" panose="020B0604020202020204" pitchFamily="34" charset="0"/>
              <a:buChar char="•"/>
            </a:pPr>
            <a:r>
              <a:rPr lang="en-US" altLang="ja-JP" dirty="0" err="1" smtClean="0"/>
              <a:t>EstablishedDateTime</a:t>
            </a:r>
            <a:r>
              <a:rPr lang="en-US" altLang="ja-JP" dirty="0" smtClean="0"/>
              <a:t>: </a:t>
            </a:r>
            <a:r>
              <a:rPr lang="ja-JP" altLang="en-US" dirty="0" smtClean="0"/>
              <a:t>接続確立日時。</a:t>
            </a:r>
            <a:r>
              <a:rPr lang="en-US" altLang="ja-JP" dirty="0" smtClean="0"/>
              <a:t/>
            </a:r>
            <a:br>
              <a:rPr lang="en-US" altLang="ja-JP" dirty="0" smtClean="0"/>
            </a:br>
            <a:r>
              <a:rPr lang="en-US" altLang="ja-JP" dirty="0" smtClean="0"/>
              <a:t>(</a:t>
            </a:r>
            <a:r>
              <a:rPr lang="ja-JP" altLang="en-US" dirty="0" smtClean="0"/>
              <a:t>数値の意味は </a:t>
            </a:r>
            <a:r>
              <a:rPr lang="en-US" altLang="ja-JP" dirty="0" smtClean="0"/>
              <a:t>5-3</a:t>
            </a:r>
            <a:r>
              <a:rPr lang="ja-JP" altLang="en-US" dirty="0" smtClean="0"/>
              <a:t> を参照のこと</a:t>
            </a:r>
            <a:r>
              <a:rPr lang="en-US" altLang="ja-JP" dirty="0" smtClean="0"/>
              <a:t>)</a:t>
            </a:r>
          </a:p>
          <a:p>
            <a:pPr marL="285750" indent="-285750">
              <a:buFont typeface="Arial" panose="020B0604020202020204" pitchFamily="34" charset="0"/>
              <a:buChar char="•"/>
            </a:pPr>
            <a:r>
              <a:rPr kumimoji="1" lang="en-US" altLang="ja-JP" dirty="0" smtClean="0"/>
              <a:t>Hostname: </a:t>
            </a:r>
            <a:r>
              <a:rPr kumimoji="1" lang="ja-JP" altLang="en-US" dirty="0" smtClean="0"/>
              <a:t>接続元ホスト </a:t>
            </a:r>
            <a:r>
              <a:rPr kumimoji="1" lang="en-US" altLang="ja-JP" dirty="0" smtClean="0"/>
              <a:t>FQDN</a:t>
            </a:r>
          </a:p>
          <a:p>
            <a:pPr marL="285750" indent="-285750">
              <a:buFont typeface="Arial" panose="020B0604020202020204" pitchFamily="34" charset="0"/>
              <a:buChar char="•"/>
            </a:pPr>
            <a:r>
              <a:rPr lang="en-US" altLang="ja-JP" dirty="0" err="1" smtClean="0"/>
              <a:t>IpAddress</a:t>
            </a:r>
            <a:r>
              <a:rPr lang="en-US" altLang="ja-JP" dirty="0" smtClean="0"/>
              <a:t>: </a:t>
            </a:r>
            <a:r>
              <a:rPr lang="ja-JP" altLang="en-US" dirty="0" smtClean="0"/>
              <a:t>接続元ホスト </a:t>
            </a:r>
            <a:r>
              <a:rPr lang="en-US" altLang="ja-JP" dirty="0" smtClean="0"/>
              <a:t>IP </a:t>
            </a:r>
            <a:r>
              <a:rPr lang="ja-JP" altLang="en-US" dirty="0" smtClean="0"/>
              <a:t>アドレス</a:t>
            </a:r>
            <a:endParaRPr lang="en-US" altLang="ja-JP" dirty="0" smtClean="0"/>
          </a:p>
          <a:p>
            <a:pPr marL="285750" indent="-285750">
              <a:buFont typeface="Arial" panose="020B0604020202020204" pitchFamily="34" charset="0"/>
              <a:buChar char="•"/>
            </a:pPr>
            <a:r>
              <a:rPr kumimoji="1" lang="en-US" altLang="ja-JP" dirty="0" err="1" smtClean="0"/>
              <a:t>Msid</a:t>
            </a:r>
            <a:r>
              <a:rPr kumimoji="1" lang="en-US" altLang="ja-JP" dirty="0" smtClean="0"/>
              <a:t>: </a:t>
            </a:r>
            <a:r>
              <a:rPr kumimoji="1" lang="ja-JP" altLang="en-US" dirty="0" smtClean="0"/>
              <a:t>固有 </a:t>
            </a:r>
            <a:r>
              <a:rPr kumimoji="1" lang="en-US" altLang="ja-JP" dirty="0" smtClean="0"/>
              <a:t>ID (MSID-DESK-</a:t>
            </a:r>
            <a:r>
              <a:rPr kumimoji="1" lang="ja-JP" altLang="en-US" dirty="0" smtClean="0"/>
              <a:t>固有</a:t>
            </a:r>
            <a:r>
              <a:rPr kumimoji="1" lang="en-US" altLang="ja-JP" dirty="0" smtClean="0"/>
              <a:t>ID)</a:t>
            </a:r>
          </a:p>
          <a:p>
            <a:pPr marL="285750" indent="-285750">
              <a:buFont typeface="Arial" panose="020B0604020202020204" pitchFamily="34" charset="0"/>
              <a:buChar char="•"/>
            </a:pPr>
            <a:r>
              <a:rPr kumimoji="1" lang="en-US" altLang="ja-JP" dirty="0" err="1" smtClean="0"/>
              <a:t>NumClients</a:t>
            </a:r>
            <a:r>
              <a:rPr kumimoji="1" lang="en-US" altLang="ja-JP" dirty="0" smtClean="0"/>
              <a:t>: </a:t>
            </a:r>
            <a:r>
              <a:rPr kumimoji="1" lang="ja-JP" altLang="en-US" dirty="0" smtClean="0"/>
              <a:t>現在接続中のクライアント数</a:t>
            </a:r>
            <a:endParaRPr kumimoji="1" lang="en-US" altLang="ja-JP" dirty="0" smtClean="0"/>
          </a:p>
          <a:p>
            <a:pPr marL="285750" indent="-285750">
              <a:buFont typeface="Arial" panose="020B0604020202020204" pitchFamily="34" charset="0"/>
              <a:buChar char="•"/>
            </a:pPr>
            <a:r>
              <a:rPr lang="en-US" altLang="ja-JP" dirty="0" smtClean="0"/>
              <a:t>ServerMask64: </a:t>
            </a:r>
            <a:r>
              <a:rPr lang="ja-JP" altLang="en-US" dirty="0" smtClean="0"/>
              <a:t>サーバー情報を示すビットマスク</a:t>
            </a:r>
            <a:endParaRPr lang="en-US" altLang="ja-JP" dirty="0" smtClean="0"/>
          </a:p>
          <a:p>
            <a:pPr marL="285750" indent="-285750">
              <a:buFont typeface="Arial" panose="020B0604020202020204" pitchFamily="34" charset="0"/>
              <a:buChar char="•"/>
            </a:pPr>
            <a:r>
              <a:rPr kumimoji="1" lang="en-US" altLang="ja-JP" dirty="0" err="1" smtClean="0"/>
              <a:t>SessionId</a:t>
            </a:r>
            <a:r>
              <a:rPr kumimoji="1" lang="en-US" altLang="ja-JP" dirty="0" smtClean="0"/>
              <a:t>: </a:t>
            </a:r>
            <a:r>
              <a:rPr kumimoji="1" lang="ja-JP" altLang="en-US" dirty="0" smtClean="0"/>
              <a:t>セッション固有の乱数 </a:t>
            </a:r>
            <a:r>
              <a:rPr kumimoji="1" lang="en-US" altLang="ja-JP" dirty="0" smtClean="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smtClean="0"/>
              <a:t>ServerMask64 </a:t>
            </a:r>
            <a:r>
              <a:rPr kumimoji="1" lang="ja-JP" altLang="en-US" dirty="0" smtClean="0"/>
              <a:t>のビットフラグの一覧</a:t>
            </a:r>
            <a:r>
              <a:rPr kumimoji="1" lang="en-US" altLang="ja-JP" dirty="0" smtClean="0"/>
              <a:t>:</a:t>
            </a:r>
          </a:p>
          <a:p>
            <a:r>
              <a:rPr lang="en-US" altLang="ja-JP" dirty="0"/>
              <a:t>https://</a:t>
            </a:r>
            <a:r>
              <a:rPr lang="en-US" altLang="ja-JP" dirty="0" smtClean="0"/>
              <a:t>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5-5. </a:t>
            </a:r>
            <a:r>
              <a:rPr kumimoji="1" lang="ja-JP" altLang="en-US" dirty="0" smtClean="0"/>
              <a:t>ゲートウェイの </a:t>
            </a:r>
            <a:r>
              <a:rPr kumimoji="1" lang="en-US" altLang="ja-JP" dirty="0" smtClean="0"/>
              <a:t>Linux </a:t>
            </a:r>
            <a:r>
              <a:rPr kumimoji="1" lang="ja-JP" altLang="en-US" dirty="0" smtClean="0"/>
              <a:t>カーネルの推奨設定</a:t>
            </a:r>
            <a:endParaRPr kumimoji="1" lang="ja-JP" altLang="en-US"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smtClean="0"/>
              <a:t>中継ゲートウェイの </a:t>
            </a:r>
            <a:r>
              <a:rPr kumimoji="1" lang="en-US" altLang="ja-JP" sz="2400" dirty="0" smtClean="0"/>
              <a:t>bin </a:t>
            </a:r>
            <a:r>
              <a:rPr kumimoji="1" lang="ja-JP" altLang="en-US" sz="2400" dirty="0" smtClean="0"/>
              <a:t>ディレクトリにある </a:t>
            </a:r>
            <a:r>
              <a:rPr kumimoji="1" lang="en-US" altLang="ja-JP" sz="2400" dirty="0" smtClean="0"/>
              <a:t>“ThinGate.ini” </a:t>
            </a:r>
            <a:r>
              <a:rPr kumimoji="1" lang="ja-JP" altLang="en-US" sz="2400" dirty="0" smtClean="0"/>
              <a:t>ファイルを編集することで、中継ゲートウェイの動作を変更可能である。</a:t>
            </a:r>
            <a:r>
              <a:rPr kumimoji="1" lang="en-US" altLang="ja-JP" sz="2400" dirty="0" smtClean="0"/>
              <a:t>(</a:t>
            </a:r>
            <a:r>
              <a:rPr kumimoji="1" lang="ja-JP" altLang="en-US" sz="2400" dirty="0" smtClean="0"/>
              <a:t>いずれも「</a:t>
            </a:r>
            <a:r>
              <a:rPr kumimoji="1" lang="en-US" altLang="ja-JP" sz="2400" dirty="0" smtClean="0"/>
              <a:t>3-4</a:t>
            </a:r>
            <a:r>
              <a:rPr kumimoji="1" lang="ja-JP" altLang="en-US" sz="2400" dirty="0" smtClean="0"/>
              <a:t>」の手順でデーモン再起動が必要</a:t>
            </a:r>
            <a:r>
              <a:rPr kumimoji="1" lang="en-US" altLang="ja-JP" sz="2400" dirty="0" smtClean="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5-6.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smtClean="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a:t>
            </a:r>
            <a:r>
              <a:rPr lang="en-US" altLang="ja-JP" sz="1000" dirty="0" smtClean="0"/>
              <a:t>1</a:t>
            </a:r>
            <a:endParaRPr lang="en-US" altLang="ja-JP" sz="1000" dirty="0"/>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a:t>
            </a:r>
            <a:r>
              <a:rPr lang="en-US" altLang="ja-JP" sz="1000" dirty="0" smtClean="0"/>
              <a:t>1</a:t>
            </a:r>
            <a:endParaRPr lang="en-US" altLang="ja-JP" sz="1000" dirty="0"/>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r>
              <a:rPr lang="ja-JP" altLang="en-US" sz="1000" dirty="0" smtClean="0"/>
              <a:t>。</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smtClean="0"/>
              <a:t>OTP (</a:t>
            </a:r>
            <a:r>
              <a:rPr kumimoji="1" lang="ja-JP" altLang="en-US" sz="1600" dirty="0" smtClean="0"/>
              <a:t>ワンタイムパスワード</a:t>
            </a:r>
            <a:r>
              <a:rPr kumimoji="1" lang="en-US" altLang="ja-JP" sz="1600" dirty="0" smtClean="0"/>
              <a:t>) </a:t>
            </a:r>
            <a:r>
              <a:rPr kumimoji="1" lang="ja-JP" altLang="en-US" sz="1600" dirty="0" smtClean="0"/>
              <a:t>機能を利用する場合の、</a:t>
            </a:r>
            <a:r>
              <a:rPr kumimoji="1" lang="en-US" altLang="ja-JP" sz="1600" dirty="0" smtClean="0"/>
              <a:t>OTP </a:t>
            </a:r>
            <a:r>
              <a:rPr kumimoji="1" lang="ja-JP" altLang="en-US" sz="1600" dirty="0" smtClean="0"/>
              <a:t>をメール送信するために必要な </a:t>
            </a:r>
            <a:r>
              <a:rPr kumimoji="1" lang="en-US" altLang="ja-JP" sz="1600" dirty="0" smtClean="0"/>
              <a:t>SMTP </a:t>
            </a:r>
            <a:r>
              <a:rPr kumimoji="1" lang="ja-JP" altLang="en-US" sz="1600" dirty="0" smtClean="0"/>
              <a:t>サーバーの設定である。</a:t>
            </a:r>
            <a:r>
              <a:rPr lang="en-US" altLang="ja-JP" sz="1600" dirty="0" smtClean="0"/>
              <a:t>OTP </a:t>
            </a:r>
            <a:r>
              <a:rPr lang="ja-JP" altLang="en-US" sz="1600" dirty="0" smtClean="0"/>
              <a:t>を利用する場合は、</a:t>
            </a:r>
            <a:r>
              <a:rPr kumimoji="1" lang="ja-JP" altLang="en-US" sz="1600" dirty="0" smtClean="0"/>
              <a:t>必ず設定をすること。</a:t>
            </a:r>
            <a:endParaRPr lang="ja-JP" altLang="en-US" sz="1600" dirty="0" smtClean="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smtClean="0"/>
              <a:t>1 </a:t>
            </a:r>
            <a:r>
              <a:rPr kumimoji="1" lang="ja-JP" altLang="en-US" sz="1200" dirty="0" smtClean="0"/>
              <a:t>の場合、動作ログを </a:t>
            </a:r>
            <a:r>
              <a:rPr kumimoji="1" lang="en-US" altLang="ja-JP" sz="1200" dirty="0" smtClean="0"/>
              <a:t>"</a:t>
            </a:r>
            <a:r>
              <a:rPr kumimoji="1" lang="en-US" altLang="ja-JP" sz="1200" dirty="0" err="1" smtClean="0"/>
              <a:t>gate_log</a:t>
            </a:r>
            <a:r>
              <a:rPr kumimoji="1" lang="en-US" altLang="ja-JP" sz="1200" dirty="0" smtClean="0"/>
              <a:t>" </a:t>
            </a:r>
            <a:r>
              <a:rPr kumimoji="1" lang="ja-JP" altLang="en-US" sz="1200" dirty="0" smtClean="0"/>
              <a:t>というディレクトリ名で保存する。</a:t>
            </a:r>
            <a:r>
              <a:rPr kumimoji="1" lang="en-US" altLang="ja-JP" sz="1200" dirty="0" smtClean="0"/>
              <a:t>0 </a:t>
            </a:r>
            <a:r>
              <a:rPr kumimoji="1" lang="ja-JP" altLang="en-US" sz="1200" dirty="0" smtClean="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a:t>
            </a:r>
            <a:r>
              <a:rPr lang="ja-JP" altLang="en-US" dirty="0" smtClean="0"/>
              <a:t>設定 </a:t>
            </a:r>
            <a:r>
              <a:rPr lang="en-US" altLang="ja-JP" dirty="0" smtClean="0"/>
              <a:t>(</a:t>
            </a:r>
            <a:r>
              <a:rPr lang="ja-JP" altLang="en-US" dirty="0" smtClean="0"/>
              <a:t>続き</a:t>
            </a:r>
            <a:r>
              <a:rPr lang="en-US" altLang="ja-JP" dirty="0" smtClean="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smtClean="0"/>
              <a:t>ControllerGateSecretKey</a:t>
            </a:r>
            <a:r>
              <a:rPr lang="en-US" altLang="ja-JP" sz="1400" dirty="0" smtClean="0"/>
              <a:t> </a:t>
            </a:r>
            <a:r>
              <a:rPr lang="ja-JP" altLang="en-US" sz="1400" dirty="0" smtClean="0"/>
              <a:t>の値</a:t>
            </a:r>
            <a:r>
              <a:rPr kumimoji="1" lang="ja-JP" altLang="en-US" sz="1400" dirty="0" smtClean="0"/>
              <a:t>は、</a:t>
            </a:r>
            <a:r>
              <a:rPr lang="ja-JP" altLang="en-US" sz="1400" dirty="0" smtClean="0"/>
              <a:t>中継ゲートウェイと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a:t>
            </a:r>
            <a:r>
              <a:rPr lang="ja-JP" altLang="en-US" sz="1400" dirty="0" smtClean="0"/>
              <a:t>、中継ゲートウェイから</a:t>
            </a:r>
            <a:r>
              <a:rPr lang="ja-JP" altLang="en-US" sz="1400" dirty="0"/>
              <a:t>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r>
              <a:rPr lang="ja-JP" altLang="en-US" sz="1400" dirty="0" smtClean="0"/>
              <a:t>。</a:t>
            </a:r>
            <a:endParaRPr lang="en-US" altLang="ja-JP" sz="1400" dirty="0" smtClean="0"/>
          </a:p>
          <a:p>
            <a:r>
              <a:rPr lang="ja-JP" altLang="en-US" sz="1400" dirty="0" smtClean="0"/>
              <a:t>この値を変更する</a:t>
            </a:r>
            <a:r>
              <a:rPr lang="ja-JP" altLang="en-US" sz="1400" dirty="0"/>
              <a:t>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」側の設定ファイルの同一の名称の変数も変更すること。詳しくは</a:t>
            </a:r>
            <a:r>
              <a:rPr lang="en-US" altLang="ja-JP" sz="1400" dirty="0" smtClean="0"/>
              <a:t>『3B-3』</a:t>
            </a:r>
            <a:r>
              <a:rPr lang="ja-JP" altLang="en-US" sz="1400" dirty="0" smtClean="0"/>
              <a:t>の「</a:t>
            </a:r>
            <a:r>
              <a:rPr lang="en-US" altLang="ja-JP" sz="1400" dirty="0" smtClean="0"/>
              <a:t>IPA-DN-</a:t>
            </a:r>
            <a:r>
              <a:rPr lang="en-US" altLang="ja-JP" sz="1400" dirty="0" err="1" smtClean="0"/>
              <a:t>ThinController</a:t>
            </a:r>
            <a:r>
              <a:rPr lang="en-US" altLang="ja-JP" sz="1400" dirty="0" smtClean="0"/>
              <a:t>-Private/</a:t>
            </a:r>
            <a:r>
              <a:rPr lang="en-US" altLang="ja-JP" sz="1400" dirty="0" err="1" smtClean="0"/>
              <a:t>ThinWebClientApp</a:t>
            </a:r>
            <a:r>
              <a:rPr lang="en-US" altLang="ja-JP" sz="1400" dirty="0" smtClean="0"/>
              <a:t>/Local/</a:t>
            </a:r>
            <a:r>
              <a:rPr lang="en-US" altLang="ja-JP" sz="1400" dirty="0" err="1" smtClean="0"/>
              <a:t>App_IPA.App.ThinWebClientApp</a:t>
            </a:r>
            <a:r>
              <a:rPr lang="en-US" altLang="ja-JP" sz="1400" dirty="0" smtClean="0"/>
              <a:t>/</a:t>
            </a:r>
            <a:r>
              <a:rPr lang="en-US" altLang="ja-JP" sz="1400" dirty="0" err="1" smtClean="0"/>
              <a:t>Config</a:t>
            </a:r>
            <a:r>
              <a:rPr lang="en-US" altLang="ja-JP" sz="1400" dirty="0" smtClean="0"/>
              <a:t>/</a:t>
            </a:r>
            <a:r>
              <a:rPr lang="en-US" altLang="ja-JP" sz="1400" dirty="0" err="1" smtClean="0"/>
              <a:t>ThinWebClient.json</a:t>
            </a:r>
            <a:r>
              <a:rPr lang="ja-JP" altLang="en-US" sz="1400" dirty="0" smtClean="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smtClean="0"/>
              <a:t>ユーザーが </a:t>
            </a:r>
            <a:r>
              <a:rPr lang="en-US" altLang="ja-JP" sz="1400" dirty="0" smtClean="0"/>
              <a:t>Web </a:t>
            </a:r>
            <a:r>
              <a:rPr lang="ja-JP" altLang="en-US" sz="1400" dirty="0" smtClean="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」でアクセスしてきた際にサーバー側が提示する </a:t>
            </a:r>
            <a:r>
              <a:rPr lang="en-US" altLang="ja-JP" sz="1400" dirty="0" smtClean="0"/>
              <a:t>HTTPS SSL </a:t>
            </a:r>
            <a:r>
              <a:rPr lang="ja-JP" altLang="en-US" sz="1400" dirty="0" smtClean="0"/>
              <a:t>サーバー証明書を指定することができる。</a:t>
            </a:r>
          </a:p>
          <a:p>
            <a:r>
              <a:rPr lang="ja-JP" altLang="en-US" sz="1400" dirty="0" smtClean="0"/>
              <a:t>デフォルト設定のままでは、</a:t>
            </a:r>
            <a:r>
              <a:rPr lang="en-US" altLang="ja-JP" sz="1400" dirty="0" smtClean="0"/>
              <a:t>SSL </a:t>
            </a:r>
            <a:r>
              <a:rPr lang="ja-JP" altLang="en-US" sz="1400" dirty="0" smtClean="0"/>
              <a:t>証明書検証エラーが表示されるが、正しく設定することにより、</a:t>
            </a:r>
            <a:r>
              <a:rPr lang="en-US" altLang="ja-JP" sz="1400" dirty="0" smtClean="0"/>
              <a:t>SSL </a:t>
            </a:r>
            <a:r>
              <a:rPr lang="ja-JP" altLang="en-US" sz="1400" dirty="0" smtClean="0"/>
              <a:t>証明書検証エラーは表示されなくなる。</a:t>
            </a:r>
            <a:endParaRPr lang="en-US" altLang="ja-JP" sz="1400" dirty="0" smtClean="0"/>
          </a:p>
          <a:p>
            <a:r>
              <a:rPr lang="ja-JP" altLang="en-US" sz="1400" dirty="0" smtClean="0"/>
              <a:t>詳しくは、「</a:t>
            </a:r>
            <a:r>
              <a:rPr lang="en-US" altLang="ja-JP" sz="1400" dirty="0" smtClean="0"/>
              <a:t>5-13</a:t>
            </a:r>
            <a:r>
              <a:rPr lang="ja-JP" altLang="en-US" sz="1400" dirty="0" smtClean="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smtClean="0"/>
              <a:t>シン・テレワークシステムでは、クライアントとサーバーは、接続先の中継ゲートウェイが真正であるかどうかを、</a:t>
            </a:r>
            <a:r>
              <a:rPr kumimoji="1" lang="en-US" altLang="ja-JP" sz="2000" dirty="0" smtClean="0"/>
              <a:t>X.509 </a:t>
            </a:r>
            <a:r>
              <a:rPr kumimoji="1" lang="ja-JP" altLang="en-US" sz="2000" dirty="0" smtClean="0"/>
              <a:t>デジタル証明書 </a:t>
            </a:r>
            <a:r>
              <a:rPr kumimoji="1" lang="en-US" altLang="ja-JP" sz="2000" dirty="0" smtClean="0"/>
              <a:t>(RSA </a:t>
            </a:r>
            <a:r>
              <a:rPr kumimoji="1" lang="ja-JP" altLang="en-US" sz="2000" dirty="0" smtClean="0"/>
              <a:t>形式</a:t>
            </a:r>
            <a:r>
              <a:rPr kumimoji="1" lang="en-US" altLang="ja-JP" sz="2000" dirty="0" smtClean="0"/>
              <a:t>) </a:t>
            </a:r>
            <a:r>
              <a:rPr kumimoji="1" lang="ja-JP" altLang="en-US" sz="2000" dirty="0" smtClean="0"/>
              <a:t>により検証する。</a:t>
            </a:r>
            <a:endParaRPr kumimoji="1" lang="en-US" altLang="ja-JP" sz="2000" dirty="0" smtClean="0"/>
          </a:p>
          <a:p>
            <a:r>
              <a:rPr kumimoji="1" lang="ja-JP" altLang="en-US" sz="2000" dirty="0" smtClean="0"/>
              <a:t>シン・テレワークシステムのソースコードには、デフォルトで、サンプル証明書が組み込まれている。</a:t>
            </a:r>
            <a:endParaRPr kumimoji="1" lang="en-US" altLang="ja-JP" sz="2000" dirty="0" smtClean="0"/>
          </a:p>
          <a:p>
            <a:r>
              <a:rPr kumimoji="1" lang="ja-JP" altLang="en-US" sz="2000" dirty="0" smtClean="0"/>
              <a:t>デフォルトのサンプル証明書でも動作するが、信頼できない回線でパケットが書換えられ、中継ゲートウェイの偽物が立てられる可能性を排除するため、独自の </a:t>
            </a:r>
            <a:r>
              <a:rPr kumimoji="1" lang="en-US" altLang="ja-JP" sz="2000" dirty="0" smtClean="0"/>
              <a:t>CA </a:t>
            </a:r>
            <a:r>
              <a:rPr kumimoji="1" lang="ja-JP" altLang="en-US" sz="2000" dirty="0" smtClean="0"/>
              <a:t>および </a:t>
            </a:r>
            <a:r>
              <a:rPr kumimoji="1" lang="en-US" altLang="ja-JP" sz="2000" dirty="0" smtClean="0"/>
              <a:t>CA </a:t>
            </a:r>
            <a:r>
              <a:rPr kumimoji="1" lang="ja-JP" altLang="en-US" sz="2000" dirty="0" smtClean="0"/>
              <a:t>で発行される証明書による検証を行なうことが推奨される。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5-7.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smtClean="0"/>
              <a:t>ゲートウェイ側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/bin/ThinGate.cer</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 </a:t>
            </a:r>
            <a:r>
              <a:rPr lang="en-US" altLang="ja-JP" sz="1200" dirty="0" smtClean="0"/>
              <a:t>(</a:t>
            </a:r>
            <a:r>
              <a:rPr lang="ja-JP" altLang="en-US" sz="1200" dirty="0" smtClean="0"/>
              <a:t>つまり、公開鍵</a:t>
            </a:r>
            <a:r>
              <a:rPr lang="en-US" altLang="ja-JP" sz="1200" dirty="0" smtClean="0"/>
              <a:t>) </a:t>
            </a:r>
            <a:r>
              <a:rPr lang="ja-JP" altLang="en-US" sz="1200" dirty="0" smtClean="0"/>
              <a:t>を置くこと。</a:t>
            </a:r>
            <a:endParaRPr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a:t>
            </a:r>
            <a:r>
              <a:rPr lang="en-US" altLang="ja-JP" sz="1200" dirty="0" err="1" smtClean="0"/>
              <a:t>ThinGate.key</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証明書に対応する秘密鍵を置くこと。</a:t>
            </a:r>
            <a:endParaRPr lang="en-US" altLang="ja-JP" sz="1200" dirty="0" smtClean="0"/>
          </a:p>
          <a:p>
            <a:r>
              <a:rPr lang="ja-JP" altLang="en-US" sz="1200" dirty="0"/>
              <a:t>上記を実施した後、</a:t>
            </a:r>
            <a:r>
              <a:rPr lang="ja-JP" altLang="en-US" sz="1200" dirty="0" smtClean="0"/>
              <a:t>「</a:t>
            </a:r>
            <a:r>
              <a:rPr lang="en-US" altLang="ja-JP" sz="1200" dirty="0" smtClean="0"/>
              <a:t>3-4</a:t>
            </a:r>
            <a:r>
              <a:rPr lang="ja-JP" altLang="en-US" sz="1200" dirty="0" smtClean="0"/>
              <a:t>」</a:t>
            </a:r>
            <a:r>
              <a:rPr lang="ja-JP" altLang="en-US" sz="1200" dirty="0"/>
              <a:t>に従い、中継ゲートウェイのデーモンを再起動すること</a:t>
            </a:r>
            <a:r>
              <a:rPr lang="ja-JP" altLang="en-US" sz="1200" dirty="0" smtClean="0"/>
              <a:t>。</a:t>
            </a:r>
            <a:endParaRPr lang="ja-JP" altLang="en-US" sz="1200" dirty="0"/>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smtClean="0"/>
              <a:t>アプリケーション側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/bin/EntryPoint.dat </a:t>
            </a:r>
            <a:r>
              <a:rPr lang="ja-JP" altLang="en-US" sz="1200" dirty="0" smtClean="0"/>
              <a:t>の先頭部分の</a:t>
            </a:r>
            <a:r>
              <a:rPr lang="en-US" altLang="ja-JP" sz="1200" dirty="0"/>
              <a:t/>
            </a:r>
            <a:br>
              <a:rPr lang="en-US" altLang="ja-JP" sz="1200" dirty="0"/>
            </a:br>
            <a:r>
              <a:rPr lang="en-US" altLang="ja-JP" sz="1200" dirty="0"/>
              <a:t>-----BEGIN CERTIFICATE-----</a:t>
            </a:r>
            <a:br>
              <a:rPr lang="en-US" altLang="ja-JP" sz="1200" dirty="0"/>
            </a:br>
            <a:r>
              <a:rPr lang="en-US" altLang="ja-JP" sz="1200" dirty="0"/>
              <a:t>-----END CERTIFICATE-</a:t>
            </a:r>
            <a:r>
              <a:rPr lang="en-US" altLang="ja-JP" sz="1200" dirty="0" smtClean="0"/>
              <a:t>----</a:t>
            </a:r>
            <a:r>
              <a:rPr lang="ja-JP" altLang="en-US" sz="1200" dirty="0" smtClean="0"/>
              <a:t/>
            </a:r>
            <a:br>
              <a:rPr lang="ja-JP" altLang="en-US" sz="1200" dirty="0" smtClean="0"/>
            </a:br>
            <a:r>
              <a:rPr lang="ja-JP" altLang="en-US" sz="1200" dirty="0" smtClean="0"/>
              <a:t>で囲まれている部分を、</a:t>
            </a:r>
            <a:r>
              <a:rPr lang="en-US" altLang="ja-JP" sz="1200" dirty="0" smtClean="0"/>
              <a:t>CA </a:t>
            </a:r>
            <a:r>
              <a:rPr lang="ja-JP" altLang="en-US" sz="1200" dirty="0" smtClean="0"/>
              <a:t>の </a:t>
            </a:r>
            <a:r>
              <a:rPr lang="en-US" altLang="ja-JP" sz="1200" dirty="0" smtClean="0"/>
              <a:t>X.509 </a:t>
            </a:r>
            <a:r>
              <a:rPr lang="ja-JP" altLang="en-US" sz="1200" dirty="0" smtClean="0"/>
              <a:t>ルート証明書 </a:t>
            </a:r>
            <a:r>
              <a:rPr lang="ja-JP" altLang="en-US" sz="1200" dirty="0"/>
              <a:t> </a:t>
            </a:r>
            <a:r>
              <a:rPr lang="en-US" altLang="ja-JP" sz="1200" dirty="0"/>
              <a:t>(</a:t>
            </a:r>
            <a:r>
              <a:rPr lang="ja-JP" altLang="en-US" sz="1200" dirty="0"/>
              <a:t>つまり、公開鍵</a:t>
            </a:r>
            <a:r>
              <a:rPr lang="en-US" altLang="ja-JP" sz="1200" dirty="0" smtClean="0"/>
              <a:t>)</a:t>
            </a:r>
            <a:r>
              <a:rPr lang="ja-JP" altLang="en-US" sz="1200" dirty="0" smtClean="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smtClean="0"/>
              <a:t>SHA-256 </a:t>
            </a:r>
            <a:r>
              <a:rPr lang="ja-JP" altLang="en-US" sz="1200" dirty="0" smtClean="0"/>
              <a:t>または </a:t>
            </a:r>
            <a:r>
              <a:rPr lang="en-US" altLang="ja-JP" sz="1200" dirty="0" smtClean="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smtClean="0"/>
              <a:t>ゲートウェイ用</a:t>
            </a:r>
            <a:r>
              <a:rPr lang="ja-JP" altLang="en-US" sz="1200" dirty="0"/>
              <a:t>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smtClean="0"/>
              <a:t>CRL, OCSP </a:t>
            </a:r>
            <a:r>
              <a:rPr lang="ja-JP" altLang="en-US" sz="1200" dirty="0" smtClean="0"/>
              <a:t>機能</a:t>
            </a:r>
            <a:r>
              <a:rPr lang="ja-JP" altLang="en-US" sz="1200" dirty="0"/>
              <a:t>は利用できない</a:t>
            </a:r>
            <a:r>
              <a:rPr lang="ja-JP" altLang="en-US" sz="1200" dirty="0" smtClean="0"/>
              <a:t>。中継</a:t>
            </a:r>
            <a:r>
              <a:rPr lang="ja-JP" altLang="en-US" sz="1200" dirty="0"/>
              <a:t>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r>
              <a:rPr lang="ja-JP" altLang="en-US" sz="1200" dirty="0" smtClean="0"/>
              <a:t>。</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ファイルは、</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サーバーでは未使用なので、変更しなくてよい。</a:t>
            </a:r>
            <a:endParaRPr lang="en-US" altLang="ja-JP" sz="1200" dirty="0" smtClean="0"/>
          </a:p>
          <a:p>
            <a:r>
              <a:rPr lang="ja-JP" altLang="en-US" sz="1200" dirty="0" smtClean="0"/>
              <a:t>上記の鍵ファイルを更新した後、「</a:t>
            </a:r>
            <a:r>
              <a:rPr lang="en-US" altLang="ja-JP" sz="1200" dirty="0" smtClean="0"/>
              <a:t>3B-6</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smtClean="0"/>
              <a:t>アプリケーション側では、</a:t>
            </a:r>
            <a:r>
              <a:rPr kumimoji="1" lang="ja-JP" altLang="en-US" sz="2000" dirty="0" smtClean="0"/>
              <a:t>「</a:t>
            </a:r>
            <a:r>
              <a:rPr lang="en-US" altLang="ja-JP" sz="2000" dirty="0"/>
              <a:t>4-4. </a:t>
            </a:r>
            <a:r>
              <a:rPr lang="ja-JP" altLang="en-US" sz="2000" dirty="0"/>
              <a:t>中継ゲートウェイの </a:t>
            </a:r>
            <a:r>
              <a:rPr lang="en-US" altLang="ja-JP" sz="2000" dirty="0"/>
              <a:t>IP </a:t>
            </a:r>
            <a:r>
              <a:rPr lang="ja-JP" altLang="en-US" sz="2000" dirty="0"/>
              <a:t>アドレス等の</a:t>
            </a:r>
            <a:r>
              <a:rPr lang="ja-JP" altLang="en-US" sz="2000" dirty="0" smtClean="0"/>
              <a:t>指定」で </a:t>
            </a:r>
            <a:r>
              <a:rPr lang="en-US" altLang="ja-JP" sz="2000" dirty="0" smtClean="0"/>
              <a:t>EntryPoint.dat </a:t>
            </a:r>
            <a:r>
              <a:rPr lang="ja-JP" altLang="en-US" sz="2000" dirty="0" smtClean="0"/>
              <a:t>に中継ゲートウェイの </a:t>
            </a:r>
            <a:r>
              <a:rPr lang="en-US" altLang="ja-JP" sz="2000" dirty="0" smtClean="0"/>
              <a:t>IP </a:t>
            </a:r>
            <a:r>
              <a:rPr lang="ja-JP" altLang="en-US" sz="2000" dirty="0" smtClean="0"/>
              <a:t>アドレスを指定したが、</a:t>
            </a:r>
            <a:r>
              <a:rPr lang="en-US" altLang="ja-JP" sz="2000" dirty="0" smtClean="0"/>
              <a:t>DNS </a:t>
            </a:r>
            <a:r>
              <a:rPr lang="ja-JP" altLang="en-US" sz="2000" dirty="0" smtClean="0"/>
              <a:t>ホスト名 </a:t>
            </a:r>
            <a:r>
              <a:rPr lang="en-US" altLang="ja-JP" sz="2000" dirty="0" smtClean="0"/>
              <a:t>(FQDN) </a:t>
            </a:r>
            <a:r>
              <a:rPr lang="ja-JP" altLang="en-US" sz="2000" dirty="0" smtClean="0"/>
              <a:t>が利用可能であれば、</a:t>
            </a:r>
            <a:r>
              <a:rPr lang="en-US" altLang="ja-JP" sz="2000" dirty="0" smtClean="0"/>
              <a:t>DNS </a:t>
            </a:r>
            <a:r>
              <a:rPr lang="ja-JP" altLang="en-US" sz="2000" dirty="0" smtClean="0"/>
              <a:t>名を指定することも可能である。</a:t>
            </a:r>
            <a:r>
              <a:rPr lang="en-US" altLang="ja-JP" sz="2000" dirty="0" smtClean="0"/>
              <a:t/>
            </a:r>
            <a:br>
              <a:rPr lang="en-US" altLang="ja-JP" sz="2000" dirty="0" smtClean="0"/>
            </a:br>
            <a:r>
              <a:rPr lang="ja-JP" altLang="en-US" sz="2000" dirty="0" smtClean="0"/>
              <a:t>例</a:t>
            </a:r>
            <a:r>
              <a:rPr lang="en-US" altLang="ja-JP" sz="2000" dirty="0" smtClean="0"/>
              <a:t>: </a:t>
            </a:r>
            <a:r>
              <a:rPr lang="en-US" altLang="ja-JP" sz="2000" b="1" dirty="0" smtClean="0">
                <a:solidFill>
                  <a:schemeClr val="accent6">
                    <a:lumMod val="75000"/>
                  </a:schemeClr>
                </a:solidFill>
              </a:rPr>
              <a:t>https://</a:t>
            </a:r>
            <a:r>
              <a:rPr lang="en-US" altLang="ja-JP" sz="2000" b="1" dirty="0" smtClean="0">
                <a:solidFill>
                  <a:srgbClr val="FF0000"/>
                </a:solidFill>
              </a:rPr>
              <a:t>abc.example.org</a:t>
            </a:r>
            <a:r>
              <a:rPr lang="en-US" altLang="ja-JP" sz="2000" b="1" dirty="0" smtClean="0">
                <a:solidFill>
                  <a:schemeClr val="accent6">
                    <a:lumMod val="75000"/>
                  </a:schemeClr>
                </a:solidFill>
              </a:rPr>
              <a:t>/thingate/</a:t>
            </a:r>
          </a:p>
          <a:p>
            <a:pPr lvl="1"/>
            <a:r>
              <a:rPr lang="ja-JP" altLang="en-US" sz="1800" dirty="0" smtClean="0"/>
              <a:t>これにより、中継ゲートウェイが可変 </a:t>
            </a:r>
            <a:r>
              <a:rPr lang="en-US" altLang="ja-JP" sz="1800" dirty="0" smtClean="0"/>
              <a:t>IP </a:t>
            </a:r>
            <a:r>
              <a:rPr lang="ja-JP" altLang="en-US" sz="1800" dirty="0" smtClean="0"/>
              <a:t>アドレスであっても、</a:t>
            </a:r>
            <a:r>
              <a:rPr lang="en-US" altLang="ja-JP" sz="1800" dirty="0" smtClean="0"/>
              <a:t>Dynamic DNS </a:t>
            </a:r>
            <a:r>
              <a:rPr lang="ja-JP" altLang="en-US" sz="1800" dirty="0" smtClean="0"/>
              <a:t>による運用が可能となる。</a:t>
            </a:r>
            <a:endParaRPr lang="en-US" altLang="ja-JP" sz="1800" dirty="0" smtClean="0"/>
          </a:p>
          <a:p>
            <a:pPr lvl="1"/>
            <a:r>
              <a:rPr lang="ja-JP" altLang="en-US" sz="1800" dirty="0" smtClean="0"/>
              <a:t>長期的に利用される可能性があるサービスを構築するときは、</a:t>
            </a:r>
            <a:r>
              <a:rPr lang="en-US" altLang="ja-JP" sz="1800" dirty="0" smtClean="0"/>
              <a:t>IP </a:t>
            </a:r>
            <a:r>
              <a:rPr lang="ja-JP" altLang="en-US" sz="1800" dirty="0" smtClean="0"/>
              <a:t>アドレス直打ちではなく、</a:t>
            </a:r>
            <a:r>
              <a:rPr lang="en-US" altLang="ja-JP" sz="1800" dirty="0" smtClean="0"/>
              <a:t>DNS </a:t>
            </a:r>
            <a:r>
              <a:rPr lang="ja-JP" altLang="en-US" sz="1800" dirty="0" smtClean="0"/>
              <a:t>名による運用を推奨する。</a:t>
            </a:r>
            <a:endParaRPr lang="en-US" altLang="ja-JP" sz="1800" dirty="0" smtClean="0"/>
          </a:p>
          <a:p>
            <a:r>
              <a:rPr kumimoji="1" lang="ja-JP" altLang="en-US" sz="2000" dirty="0" smtClean="0"/>
              <a:t>中継ゲートウェイを </a:t>
            </a:r>
            <a:r>
              <a:rPr kumimoji="1" lang="en-US" altLang="ja-JP" sz="2000" dirty="0" smtClean="0"/>
              <a:t>443 (https) </a:t>
            </a:r>
            <a:r>
              <a:rPr kumimoji="1" lang="ja-JP" altLang="en-US" sz="2000" dirty="0" smtClean="0"/>
              <a:t>以外のポートで動作させる設定 </a:t>
            </a:r>
            <a:r>
              <a:rPr kumimoji="1" lang="en-US" altLang="ja-JP" sz="2000" dirty="0" smtClean="0"/>
              <a:t>(5-6)</a:t>
            </a:r>
            <a:r>
              <a:rPr kumimoji="1" lang="ja-JP" altLang="en-US" sz="2000" dirty="0" smtClean="0"/>
              <a:t> などを行なっている場合、アプリケーション側では、以下のような </a:t>
            </a:r>
            <a:r>
              <a:rPr kumimoji="1" lang="en-US" altLang="ja-JP" sz="2000" dirty="0" smtClean="0"/>
              <a:t>URL </a:t>
            </a:r>
            <a:r>
              <a:rPr kumimoji="1" lang="ja-JP" altLang="en-US" sz="2000" dirty="0" smtClean="0"/>
              <a:t>でポート番号を指定することが可能である。</a:t>
            </a:r>
            <a:r>
              <a:rPr kumimoji="1" lang="en-US" altLang="ja-JP" sz="2000" dirty="0" smtClean="0"/>
              <a:t/>
            </a:r>
            <a:br>
              <a:rPr kumimoji="1" lang="en-US" altLang="ja-JP" sz="2000" dirty="0" smtClean="0"/>
            </a:br>
            <a:r>
              <a:rPr kumimoji="1" lang="ja-JP" altLang="en-US" sz="2000" dirty="0" smtClean="0"/>
              <a:t>例</a:t>
            </a:r>
            <a:r>
              <a:rPr kumimoji="1" lang="en-US" altLang="ja-JP" sz="2000" dirty="0" smtClean="0"/>
              <a:t>: </a:t>
            </a:r>
            <a:r>
              <a:rPr kumimoji="1" lang="en-US" altLang="ja-JP" sz="2000" b="1" dirty="0" smtClean="0">
                <a:solidFill>
                  <a:schemeClr val="accent6">
                    <a:lumMod val="75000"/>
                  </a:schemeClr>
                </a:solidFill>
              </a:rPr>
              <a:t>https://</a:t>
            </a:r>
            <a:r>
              <a:rPr kumimoji="1" lang="en-US" altLang="ja-JP" sz="2000" b="1" dirty="0" smtClean="0">
                <a:solidFill>
                  <a:srgbClr val="FF0000"/>
                </a:solidFill>
              </a:rPr>
              <a:t>abc.example.org</a:t>
            </a:r>
            <a:r>
              <a:rPr kumimoji="1" lang="en-US" altLang="ja-JP" sz="2000" b="1" dirty="0" smtClean="0">
                <a:solidFill>
                  <a:srgbClr val="0000FF"/>
                </a:solidFill>
              </a:rPr>
              <a:t>:1234</a:t>
            </a:r>
            <a:r>
              <a:rPr kumimoji="1" lang="en-US" altLang="ja-JP" sz="2000" b="1" dirty="0" smtClean="0">
                <a:solidFill>
                  <a:schemeClr val="accent6">
                    <a:lumMod val="75000"/>
                  </a:schemeClr>
                </a:solidFill>
              </a:rPr>
              <a:t>/thingate/</a:t>
            </a:r>
            <a:r>
              <a:rPr kumimoji="1" lang="en-US" altLang="ja-JP" sz="2000" dirty="0" smtClean="0"/>
              <a:t/>
            </a:r>
            <a:br>
              <a:rPr kumimoji="1" lang="en-US" altLang="ja-JP" sz="2000" dirty="0" smtClean="0"/>
            </a:br>
            <a:r>
              <a:rPr kumimoji="1" lang="ja-JP" altLang="en-US" sz="2000" dirty="0" smtClean="0"/>
              <a:t>ただし、サーバーまたはクライアントの利用環境で </a:t>
            </a:r>
            <a:r>
              <a:rPr kumimoji="1" lang="en-US" altLang="ja-JP" sz="2000" dirty="0" smtClean="0"/>
              <a:t>HTTP, HTTPS </a:t>
            </a:r>
            <a:r>
              <a:rPr kumimoji="1" lang="ja-JP" altLang="en-US" sz="2000" dirty="0" smtClean="0"/>
              <a:t>しか疎通しないようなファイアウォールやプロキシサーバーが想定されるので、中継ゲートウェイは、できる限り </a:t>
            </a:r>
            <a:r>
              <a:rPr kumimoji="1" lang="en-US" altLang="ja-JP" sz="2000" dirty="0" smtClean="0"/>
              <a:t>HTTPS (443) </a:t>
            </a:r>
            <a:r>
              <a:rPr kumimoji="1" lang="ja-JP" altLang="en-US" sz="2000" dirty="0" smtClean="0"/>
              <a:t>ポートで運用することを推奨する。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5-8. </a:t>
            </a:r>
            <a:r>
              <a:rPr lang="en-US" altLang="ja-JP" sz="3200" dirty="0" smtClean="0"/>
              <a:t>EntryPoint.dat </a:t>
            </a:r>
            <a:r>
              <a:rPr lang="ja-JP" altLang="en-US" sz="3200" dirty="0" smtClean="0"/>
              <a:t>ファイルにおいて </a:t>
            </a:r>
            <a:r>
              <a:rPr kumimoji="1" lang="en-US" altLang="ja-JP" sz="3200" dirty="0" smtClean="0"/>
              <a:t>IP </a:t>
            </a:r>
            <a:r>
              <a:rPr kumimoji="1" lang="ja-JP" altLang="en-US" sz="3200" dirty="0" smtClean="0"/>
              <a:t>アドレスの代わりに </a:t>
            </a:r>
            <a:r>
              <a:rPr lang="en-US" altLang="ja-JP" sz="3200" dirty="0" smtClean="0"/>
              <a:t>DNS FQDN </a:t>
            </a:r>
            <a:r>
              <a:rPr lang="ja-JP" altLang="en-US" sz="3200" dirty="0" smtClean="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smtClean="0"/>
              <a:t>注意事項 </a:t>
            </a:r>
            <a:r>
              <a:rPr kumimoji="1" lang="en-US" altLang="ja-JP" sz="1200" b="1" dirty="0" smtClean="0"/>
              <a:t>- EntryPoint.dat </a:t>
            </a:r>
            <a:r>
              <a:rPr kumimoji="1" lang="ja-JP" altLang="en-US" sz="1200" b="1" dirty="0" smtClean="0"/>
              <a:t>に記載する </a:t>
            </a:r>
            <a:r>
              <a:rPr kumimoji="1" lang="en-US" altLang="ja-JP" sz="1200" b="1" dirty="0" smtClean="0"/>
              <a:t>URL </a:t>
            </a:r>
            <a:r>
              <a:rPr kumimoji="1" lang="ja-JP" altLang="en-US" sz="1200" b="1" dirty="0" smtClean="0"/>
              <a:t>に含まれる </a:t>
            </a:r>
            <a:r>
              <a:rPr kumimoji="1" lang="en-US" altLang="ja-JP" sz="1200" b="1" dirty="0" smtClean="0"/>
              <a:t>DNS FQDN </a:t>
            </a:r>
            <a:r>
              <a:rPr kumimoji="1" lang="ja-JP" altLang="en-US" sz="1200" b="1" dirty="0" smtClean="0"/>
              <a:t>名では、一部、使用できない文字列がある。</a:t>
            </a:r>
            <a:endParaRPr kumimoji="1" lang="en-US" altLang="ja-JP" sz="1200" b="1" dirty="0" smtClean="0"/>
          </a:p>
          <a:p>
            <a:r>
              <a:rPr lang="ja-JP" altLang="en-US" sz="1200" dirty="0" smtClean="0"/>
              <a:t>上記の </a:t>
            </a:r>
            <a:r>
              <a:rPr lang="en-US" altLang="ja-JP" sz="1200" b="1" dirty="0" smtClean="0">
                <a:solidFill>
                  <a:srgbClr val="FF0000"/>
                </a:solidFill>
              </a:rPr>
              <a:t>abc.example.org</a:t>
            </a:r>
            <a:r>
              <a:rPr lang="en-US" altLang="ja-JP" sz="1200" dirty="0" smtClean="0"/>
              <a:t> </a:t>
            </a:r>
            <a:r>
              <a:rPr lang="ja-JP" altLang="en-US" sz="1200" dirty="0" smtClean="0"/>
              <a:t>に相当するホスト名 </a:t>
            </a:r>
            <a:r>
              <a:rPr lang="en-US" altLang="ja-JP" sz="1200" dirty="0" smtClean="0"/>
              <a:t>(DNS FQDN) </a:t>
            </a:r>
            <a:r>
              <a:rPr lang="ja-JP" altLang="en-US" sz="1200" dirty="0" smtClean="0"/>
              <a:t>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en-US" altLang="ja-JP" sz="1200" dirty="0" smtClean="0"/>
              <a:t>EntryPoint.dat </a:t>
            </a:r>
            <a:r>
              <a:rPr lang="ja-JP" altLang="en-US" sz="1200" dirty="0" smtClean="0"/>
              <a:t>において指定する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名は使用することができない。具体的には、ドット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名は使用することができない。</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webapp-neko</a:t>
            </a:r>
            <a:r>
              <a:rPr kumimoji="1" lang="en-US" altLang="ja-JP" sz="1200" dirty="0" smtClean="0"/>
              <a:t>.example.org/ </a:t>
            </a:r>
            <a:r>
              <a:rPr kumimoji="1" lang="ja-JP" altLang="en-US" sz="1200" dirty="0" smtClean="0"/>
              <a:t>は、第一ラベルが </a:t>
            </a:r>
            <a:r>
              <a:rPr kumimoji="1" lang="en-US" altLang="ja-JP" sz="1200" dirty="0" smtClean="0"/>
              <a:t>"</a:t>
            </a:r>
            <a:r>
              <a:rPr kumimoji="1" lang="en-US" altLang="ja-JP" sz="1200" dirty="0" err="1" smtClean="0"/>
              <a:t>webapp</a:t>
            </a:r>
            <a:r>
              <a:rPr kumimoji="1" lang="en-US" altLang="ja-JP" sz="1200" dirty="0" smtClean="0"/>
              <a:t>-"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a:t>
            </a:r>
            <a:r>
              <a:rPr lang="ja-JP" altLang="en-US" sz="1200" dirty="0" smtClean="0"/>
              <a:t>されてしまい、使用できない。</a:t>
            </a:r>
            <a:r>
              <a:rPr lang="en-US" altLang="ja-JP" sz="1200" dirty="0" smtClean="0"/>
              <a:t>)</a:t>
            </a:r>
          </a:p>
          <a:p>
            <a:r>
              <a:rPr kumimoji="1" lang="ja-JP" altLang="en-US" sz="1200" dirty="0" smtClean="0"/>
              <a:t>したがって、</a:t>
            </a:r>
            <a:r>
              <a:rPr lang="en-US" altLang="ja-JP" sz="1200" dirty="0"/>
              <a:t> EntryPoint.dat </a:t>
            </a:r>
            <a:r>
              <a:rPr lang="ja-JP" altLang="en-US" sz="1200" dirty="0"/>
              <a:t>において指定する </a:t>
            </a:r>
            <a:r>
              <a:rPr lang="en-US" altLang="ja-JP" sz="1200" dirty="0"/>
              <a:t>URL </a:t>
            </a:r>
            <a:r>
              <a:rPr lang="ja-JP" altLang="en-US" sz="1200" dirty="0" smtClean="0"/>
              <a:t>における </a:t>
            </a:r>
            <a:r>
              <a:rPr lang="en-US" altLang="ja-JP" sz="1200" dirty="0" smtClean="0"/>
              <a:t>DNS FQDN </a:t>
            </a:r>
            <a:r>
              <a:rPr lang="ja-JP" altLang="en-US" sz="1200" dirty="0" smtClean="0"/>
              <a:t>名としては、上記条件に一致しないものを使用すること。</a:t>
            </a:r>
            <a:br>
              <a:rPr lang="ja-JP" altLang="en-US" sz="1200" dirty="0" smtClean="0"/>
            </a:br>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Tree>
    <p:extLst>
      <p:ext uri="{BB962C8B-B14F-4D97-AF65-F5344CB8AC3E}">
        <p14:creationId xmlns:p14="http://schemas.microsoft.com/office/powerpoint/2010/main" val="806171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a:t>
            </a:r>
            <a:r>
              <a:rPr lang="en-US" altLang="ja-JP" sz="1600" dirty="0"/>
              <a:t>3-4. </a:t>
            </a:r>
            <a:r>
              <a:rPr lang="ja-JP" altLang="en-US" sz="1600" dirty="0"/>
              <a:t>中継ゲートウェイプログラムの起動と</a:t>
            </a:r>
            <a:r>
              <a:rPr lang="ja-JP" altLang="en-US" sz="1600" dirty="0" smtClean="0"/>
              <a:t>終了」で説明した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chkconfig</a:t>
            </a:r>
            <a:r>
              <a:rPr kumimoji="1" lang="en-US" altLang="ja-JP" sz="1200" dirty="0" smtClean="0"/>
              <a:t> </a:t>
            </a:r>
            <a:r>
              <a:rPr kumimoji="1" lang="ja-JP" altLang="en-US" sz="1200" dirty="0" smtClean="0"/>
              <a:t>デーモン名 </a:t>
            </a:r>
            <a:r>
              <a:rPr kumimoji="1" lang="en-US" altLang="ja-JP" sz="1200" dirty="0" smtClean="0"/>
              <a:t>start</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5-9.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a:t>
            </a:r>
            <a:r>
              <a:rPr kumimoji="1" lang="en-US" altLang="ja-JP" dirty="0" smtClean="0"/>
              <a: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3748714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smtClean="0"/>
              <a:t>第 </a:t>
            </a:r>
            <a:r>
              <a:rPr kumimoji="1" lang="en-US" altLang="ja-JP" sz="2400" dirty="0" smtClean="0"/>
              <a:t>4 </a:t>
            </a:r>
            <a:r>
              <a:rPr kumimoji="1" lang="ja-JP" altLang="en-US" sz="2400" dirty="0" smtClean="0"/>
              <a:t>章では、単純にソースコードをビルドしたが、せっかくインストールした </a:t>
            </a:r>
            <a:r>
              <a:rPr kumimoji="1" lang="en-US" altLang="ja-JP" sz="2400" dirty="0" smtClean="0"/>
              <a:t>Visual Studio 2019 </a:t>
            </a:r>
            <a:r>
              <a:rPr kumimoji="1" lang="ja-JP" altLang="en-US" sz="2400" dirty="0" smtClean="0"/>
              <a:t>を用いると、ソースコードを快適に表示して読解・分析することができる。「</a:t>
            </a:r>
            <a:r>
              <a:rPr lang="en-US" altLang="ja-JP" sz="2400" dirty="0" err="1" smtClean="0"/>
              <a:t>src</a:t>
            </a:r>
            <a:r>
              <a:rPr lang="en-US" altLang="ja-JP" sz="2400" dirty="0" smtClean="0"/>
              <a:t>\IPA-DNP-ThinApps-Private.sln</a:t>
            </a:r>
            <a:r>
              <a:rPr lang="ja-JP" altLang="en-US" sz="2400" dirty="0" smtClean="0"/>
              <a:t>」ファイルをダブルクリックして起動するとよい。</a:t>
            </a:r>
            <a:endParaRPr lang="en-US" altLang="ja-JP" sz="2400" dirty="0" smtClean="0"/>
          </a:p>
          <a:p>
            <a:r>
              <a:rPr kumimoji="1" lang="ja-JP" altLang="en-US" sz="2400" dirty="0" smtClean="0"/>
              <a:t>ある処理がどのように実装されているのか知りたい場合は、ソースコードを検索するとよい。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5-10. </a:t>
            </a:r>
            <a:r>
              <a:rPr kumimoji="1" lang="ja-JP" altLang="en-US" sz="3600" dirty="0" smtClean="0"/>
              <a:t>シン・テレワークシステムのソースコードを分析する</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smtClean="0"/>
              <a:t>第 </a:t>
            </a:r>
            <a:r>
              <a:rPr kumimoji="1" lang="en-US" altLang="ja-JP" sz="2000" dirty="0" smtClean="0"/>
              <a:t>3 </a:t>
            </a:r>
            <a:r>
              <a:rPr kumimoji="1" lang="ja-JP" altLang="en-US" sz="2000" dirty="0" smtClean="0"/>
              <a:t>章では、</a:t>
            </a:r>
            <a:r>
              <a:rPr kumimoji="1" lang="en-US" altLang="ja-JP" sz="2000" dirty="0" smtClean="0"/>
              <a:t>Linux</a:t>
            </a:r>
            <a:r>
              <a:rPr kumimoji="1" lang="ja-JP" altLang="en-US" sz="2000" dirty="0" smtClean="0"/>
              <a:t> 版中継ゲートウェイの構築方法を述べた。</a:t>
            </a:r>
          </a:p>
          <a:p>
            <a:r>
              <a:rPr kumimoji="1" lang="ja-JP" altLang="en-US" sz="2000" dirty="0" smtClean="0"/>
              <a:t>本節では、</a:t>
            </a:r>
            <a:r>
              <a:rPr kumimoji="1" lang="en-US" altLang="ja-JP" sz="2000" dirty="0" smtClean="0"/>
              <a:t>Windows </a:t>
            </a:r>
            <a:r>
              <a:rPr kumimoji="1" lang="ja-JP" altLang="en-US" sz="2000" dirty="0" smtClean="0"/>
              <a:t>版中継ゲートウェイの構築方法を述べる。</a:t>
            </a:r>
            <a:endParaRPr kumimoji="1" lang="en-US" altLang="ja-JP" sz="2000" dirty="0" smtClean="0"/>
          </a:p>
          <a:p>
            <a:pPr lvl="1"/>
            <a:r>
              <a:rPr lang="ja-JP" altLang="en-US" sz="1800" dirty="0" smtClean="0"/>
              <a:t>なお、</a:t>
            </a:r>
            <a:r>
              <a:rPr lang="en-US" altLang="ja-JP" sz="1800" dirty="0" smtClean="0"/>
              <a:t>Windows </a:t>
            </a:r>
            <a:r>
              <a:rPr lang="ja-JP" altLang="en-US" sz="1800" dirty="0" smtClean="0"/>
              <a:t>版中継ゲートウェイは、</a:t>
            </a:r>
            <a:r>
              <a:rPr lang="en-US" altLang="ja-JP" sz="1800" dirty="0" smtClean="0"/>
              <a:t>IPA </a:t>
            </a:r>
            <a:r>
              <a:rPr lang="ja-JP" altLang="en-US" sz="1800" dirty="0" smtClean="0"/>
              <a:t>にて</a:t>
            </a:r>
            <a:r>
              <a:rPr lang="ja-JP" altLang="en-US" sz="1800" dirty="0"/>
              <a:t> </a:t>
            </a:r>
            <a:r>
              <a:rPr lang="en-US" altLang="ja-JP" sz="1800" dirty="0" smtClean="0"/>
              <a:t>Linux </a:t>
            </a:r>
            <a:r>
              <a:rPr lang="ja-JP" altLang="en-US" sz="1800" dirty="0" smtClean="0"/>
              <a:t>版と同等の安定性の検証を行なっていない。</a:t>
            </a:r>
            <a:br>
              <a:rPr lang="ja-JP" altLang="en-US" sz="1800" dirty="0" smtClean="0"/>
            </a:br>
            <a:r>
              <a:rPr lang="ja-JP" altLang="en-US" sz="1800" dirty="0" smtClean="0"/>
              <a:t>シン・テレワークシステム パブリック版でも利用していない。</a:t>
            </a:r>
            <a:endParaRPr lang="en-US" altLang="ja-JP" sz="1800" dirty="0" smtClean="0"/>
          </a:p>
          <a:p>
            <a:pPr lvl="1"/>
            <a:r>
              <a:rPr kumimoji="1" lang="ja-JP" altLang="en-US" sz="1800" dirty="0" smtClean="0"/>
              <a:t>安定して動作する可能性が高いものの、</a:t>
            </a:r>
            <a:r>
              <a:rPr lang="en-US" altLang="ja-JP" sz="1800" dirty="0" smtClean="0"/>
              <a:t>Linux </a:t>
            </a:r>
            <a:r>
              <a:rPr lang="ja-JP" altLang="en-US" sz="1800" dirty="0" smtClean="0"/>
              <a:t>版と比較して枯れていないシステムである</a:t>
            </a:r>
            <a:r>
              <a:rPr kumimoji="1" lang="ja-JP" altLang="en-US" sz="1800" dirty="0" smtClean="0"/>
              <a:t>。</a:t>
            </a:r>
            <a:r>
              <a:rPr kumimoji="1" lang="en-US" altLang="ja-JP" sz="1800" dirty="0" smtClean="0"/>
              <a:t/>
            </a:r>
            <a:br>
              <a:rPr kumimoji="1" lang="en-US" altLang="ja-JP" sz="1800" dirty="0" smtClean="0"/>
            </a:br>
            <a:r>
              <a:rPr kumimoji="1" lang="en-US" altLang="ja-JP" sz="1800" dirty="0" smtClean="0"/>
              <a:t>(</a:t>
            </a:r>
            <a:r>
              <a:rPr kumimoji="1" lang="ja-JP" altLang="en-US" sz="1800" dirty="0" smtClean="0"/>
              <a:t>不具合があった場合は、是非報告をお願いいたします。原因を究明して対応したいと思います。</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5-11. Windows </a:t>
            </a:r>
            <a:r>
              <a:rPr kumimoji="1" lang="ja-JP" altLang="en-US" sz="3200" dirty="0" smtClean="0"/>
              <a:t>版中継ゲートウェイの構築方法について</a:t>
            </a:r>
            <a:endParaRPr kumimoji="1" lang="ja-JP" altLang="en-US" sz="3200" dirty="0"/>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rPr>
              <a:t>構築方法</a:t>
            </a:r>
            <a:endParaRPr kumimoji="1" lang="ja-JP" altLang="en-US" sz="2800" b="1" dirty="0">
              <a:solidFill>
                <a:schemeClr val="bg1"/>
              </a:solidFill>
            </a:endParaRP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smtClean="0"/>
              <a:t>手元にある適当な開発用 </a:t>
            </a:r>
            <a:r>
              <a:rPr lang="en-US" altLang="ja-JP" sz="1800" dirty="0" smtClean="0"/>
              <a:t>Windows PC </a:t>
            </a:r>
            <a:r>
              <a:rPr lang="ja-JP" altLang="en-US" sz="1800" dirty="0" smtClean="0"/>
              <a:t>で、「</a:t>
            </a:r>
            <a:r>
              <a:rPr lang="en-US" altLang="ja-JP" sz="1800" dirty="0" smtClean="0"/>
              <a:t>4</a:t>
            </a:r>
            <a:r>
              <a:rPr lang="en-US" altLang="ja-JP" sz="1800" dirty="0"/>
              <a:t>. </a:t>
            </a:r>
            <a:r>
              <a:rPr lang="ja-JP" altLang="en-US" sz="1800" dirty="0"/>
              <a:t>アプリケーションをビルド</a:t>
            </a:r>
            <a:r>
              <a:rPr lang="ja-JP" altLang="en-US" sz="1800" dirty="0" smtClean="0"/>
              <a:t>しよう」に基づき、アプリケーション一式をビルドします。</a:t>
            </a:r>
            <a:endParaRPr lang="en-US" altLang="ja-JP" sz="1800" dirty="0" smtClean="0"/>
          </a:p>
          <a:p>
            <a:pPr marL="514350" indent="-514350">
              <a:buFont typeface="+mj-lt"/>
              <a:buAutoNum type="arabicPeriod"/>
            </a:pPr>
            <a:r>
              <a:rPr lang="en-US" altLang="ja-JP" sz="1800" dirty="0"/>
              <a:t>“</a:t>
            </a:r>
            <a:r>
              <a:rPr lang="en-US" altLang="ja-JP" sz="1800" dirty="0" smtClean="0"/>
              <a:t>IPA-DN-</a:t>
            </a:r>
            <a:r>
              <a:rPr lang="en-US" altLang="ja-JP" sz="1800" dirty="0" err="1" smtClean="0"/>
              <a:t>ThinApps</a:t>
            </a:r>
            <a:r>
              <a:rPr lang="en-US" altLang="ja-JP" sz="1800" dirty="0" smtClean="0"/>
              <a:t>-Private\</a:t>
            </a:r>
            <a:r>
              <a:rPr lang="en-US" altLang="ja-JP" sz="1800" dirty="0" err="1" smtClean="0"/>
              <a:t>src</a:t>
            </a:r>
            <a:r>
              <a:rPr lang="en-US" altLang="ja-JP" sz="1800" dirty="0" smtClean="0"/>
              <a:t>\bin” </a:t>
            </a:r>
            <a:r>
              <a:rPr lang="ja-JP" altLang="en-US" sz="1800" dirty="0" smtClean="0"/>
              <a:t>ディレクトリ内に生成された以下の </a:t>
            </a:r>
            <a:r>
              <a:rPr lang="en-US" altLang="ja-JP" sz="1800" dirty="0" smtClean="0"/>
              <a:t>7 </a:t>
            </a:r>
            <a:r>
              <a:rPr lang="ja-JP" altLang="en-US" sz="1800" dirty="0" smtClean="0"/>
              <a:t>個のファイルを、任意の方法で抽出 </a:t>
            </a:r>
            <a:r>
              <a:rPr lang="en-US" altLang="ja-JP" sz="1800" dirty="0" smtClean="0"/>
              <a:t>(</a:t>
            </a:r>
            <a:r>
              <a:rPr lang="ja-JP" altLang="en-US" sz="1800" dirty="0" smtClean="0"/>
              <a:t>コピー</a:t>
            </a:r>
            <a:r>
              <a:rPr lang="en-US" altLang="ja-JP" sz="1800" dirty="0" smtClean="0"/>
              <a:t>) </a:t>
            </a:r>
            <a:r>
              <a:rPr lang="ja-JP" altLang="en-US" sz="1800" dirty="0" smtClean="0"/>
              <a:t>します。</a:t>
            </a:r>
            <a:endParaRPr lang="en-US" altLang="ja-JP" sz="1800" dirty="0" smtClean="0"/>
          </a:p>
          <a:p>
            <a:pPr lvl="1"/>
            <a:r>
              <a:rPr lang="en-US" altLang="ja-JP" sz="1400" dirty="0" smtClean="0"/>
              <a:t>EntryPoint.dat, hamcore.se2, ThinGate.cer</a:t>
            </a:r>
          </a:p>
          <a:p>
            <a:pPr lvl="1"/>
            <a:r>
              <a:rPr lang="en-US" altLang="ja-JP" sz="1400" dirty="0" smtClean="0"/>
              <a:t>ThinGate.exe, ThinGate.ini, </a:t>
            </a:r>
            <a:r>
              <a:rPr lang="en-US" altLang="ja-JP" sz="1400" dirty="0" err="1" smtClean="0"/>
              <a:t>ThinGate.key</a:t>
            </a:r>
            <a:r>
              <a:rPr lang="en-US" altLang="ja-JP" sz="1400" dirty="0" smtClean="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smtClean="0"/>
              <a:t>次ページに続く</a:t>
            </a:r>
            <a:endParaRPr kumimoji="1" lang="ja-JP" altLang="en-US" dirty="0"/>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smtClean="0">
                <a:solidFill>
                  <a:schemeClr val="accent5">
                    <a:lumMod val="75000"/>
                  </a:schemeClr>
                </a:solidFill>
              </a:rPr>
              <a:t>Windows </a:t>
            </a:r>
            <a:r>
              <a:rPr kumimoji="1" lang="ja-JP" altLang="en-US" sz="1000" b="1" dirty="0" smtClean="0">
                <a:solidFill>
                  <a:schemeClr val="accent5">
                    <a:lumMod val="75000"/>
                  </a:schemeClr>
                </a:solidFill>
              </a:rPr>
              <a:t>クライアント版でも、シン・テレワークシステム 中継ゲートウェイの動作は可能である。</a:t>
            </a:r>
            <a:endParaRPr kumimoji="1" lang="en-US" altLang="ja-JP" sz="1000" b="1" dirty="0" smtClean="0">
              <a:solidFill>
                <a:schemeClr val="accent5">
                  <a:lumMod val="75000"/>
                </a:schemeClr>
              </a:solidFill>
            </a:endParaRPr>
          </a:p>
          <a:p>
            <a:pPr marL="171450" indent="-171450">
              <a:buFont typeface="Arial" panose="020B0604020202020204" pitchFamily="34" charset="0"/>
              <a:buChar char="•"/>
            </a:pPr>
            <a:r>
              <a:rPr kumimoji="1" lang="en-US" altLang="ja-JP" sz="1000" dirty="0" smtClean="0"/>
              <a:t>Windows Server </a:t>
            </a:r>
            <a:r>
              <a:rPr kumimoji="1" lang="ja-JP" altLang="en-US" sz="1000" dirty="0" err="1" smtClean="0"/>
              <a:t>でなく</a:t>
            </a:r>
            <a:r>
              <a:rPr kumimoji="1" lang="ja-JP" altLang="en-US" sz="1000" dirty="0" smtClean="0"/>
              <a:t>とも、</a:t>
            </a:r>
            <a:r>
              <a:rPr kumimoji="1" lang="en-US" altLang="ja-JP" sz="1000" dirty="0" smtClean="0"/>
              <a:t>Windows </a:t>
            </a:r>
            <a:r>
              <a:rPr kumimoji="1" lang="ja-JP" altLang="en-US" sz="1000" dirty="0" smtClean="0"/>
              <a:t>のクライアント版 </a:t>
            </a:r>
            <a:r>
              <a:rPr kumimoji="1" lang="en-US" altLang="ja-JP" sz="1000" dirty="0" smtClean="0"/>
              <a:t>(Windows 10</a:t>
            </a:r>
            <a:r>
              <a:rPr kumimoji="1" lang="ja-JP" altLang="en-US" sz="1000" dirty="0" smtClean="0"/>
              <a:t> 等</a:t>
            </a:r>
            <a:r>
              <a:rPr kumimoji="1" lang="en-US" altLang="ja-JP" sz="1000" dirty="0" smtClean="0"/>
              <a:t>) </a:t>
            </a:r>
            <a:r>
              <a:rPr lang="ja-JP" altLang="en-US" sz="1000" dirty="0"/>
              <a:t>でも、中継ゲートウェイを</a:t>
            </a:r>
            <a:r>
              <a:rPr kumimoji="1" lang="ja-JP" altLang="en-US" sz="1000" dirty="0" smtClean="0"/>
              <a:t>動作させることは技術的に可能である。しかしながら、</a:t>
            </a:r>
            <a:r>
              <a:rPr kumimoji="1" lang="en-US" altLang="ja-JP" sz="1000" dirty="0" smtClean="0"/>
              <a:t>Windows </a:t>
            </a:r>
            <a:r>
              <a:rPr kumimoji="1" lang="ja-JP" altLang="en-US" sz="1000" dirty="0" smtClean="0"/>
              <a:t>のクライアント版について、ユーザー </a:t>
            </a:r>
            <a:r>
              <a:rPr kumimoji="1" lang="en-US" altLang="ja-JP" sz="1000" dirty="0" smtClean="0"/>
              <a:t>(</a:t>
            </a:r>
            <a:r>
              <a:rPr kumimoji="1" lang="ja-JP" altLang="en-US" sz="1000" dirty="0" smtClean="0"/>
              <a:t>読者</a:t>
            </a:r>
            <a:r>
              <a:rPr kumimoji="1" lang="en-US" altLang="ja-JP" sz="1000" dirty="0" smtClean="0"/>
              <a:t>) </a:t>
            </a:r>
            <a:r>
              <a:rPr kumimoji="1" lang="ja-JP" altLang="en-US" sz="1000" dirty="0" smtClean="0"/>
              <a:t>と </a:t>
            </a:r>
            <a:r>
              <a:rPr kumimoji="1" lang="en-US" altLang="ja-JP" sz="1000" dirty="0" smtClean="0"/>
              <a:t>Microsoft </a:t>
            </a:r>
            <a:r>
              <a:rPr kumimoji="1" lang="ja-JP" altLang="en-US" sz="1000" dirty="0" smtClean="0"/>
              <a:t>社との間の契約・売買条件 </a:t>
            </a:r>
            <a:r>
              <a:rPr kumimoji="1" lang="en-US" altLang="ja-JP" sz="1000" dirty="0" smtClean="0"/>
              <a:t>(</a:t>
            </a:r>
            <a:r>
              <a:rPr kumimoji="1" lang="ja-JP" altLang="en-US" sz="1000" dirty="0" smtClean="0"/>
              <a:t>二者間の合意内容</a:t>
            </a:r>
            <a:r>
              <a:rPr kumimoji="1" lang="en-US" altLang="ja-JP" sz="1000" dirty="0" smtClean="0"/>
              <a:t>) </a:t>
            </a:r>
            <a:r>
              <a:rPr kumimoji="1" lang="ja-JP" altLang="en-US" sz="1000" dirty="0" smtClean="0"/>
              <a:t>によっては、クライアント </a:t>
            </a:r>
            <a:r>
              <a:rPr kumimoji="1" lang="en-US" altLang="ja-JP" sz="1000" dirty="0" smtClean="0"/>
              <a:t>Windows </a:t>
            </a:r>
            <a:r>
              <a:rPr kumimoji="1" lang="ja-JP" altLang="en-US" sz="1000" dirty="0" smtClean="0"/>
              <a:t>をサーバーとして使用する際に何らかの制約を設けることに、ユーザー </a:t>
            </a:r>
            <a:r>
              <a:rPr lang="en-US" altLang="ja-JP" sz="1000" dirty="0" smtClean="0"/>
              <a:t>(</a:t>
            </a:r>
            <a:r>
              <a:rPr lang="ja-JP" altLang="en-US" sz="1000" dirty="0"/>
              <a:t>読者</a:t>
            </a:r>
            <a:r>
              <a:rPr lang="en-US" altLang="ja-JP" sz="1000" dirty="0" smtClean="0"/>
              <a:t>) </a:t>
            </a:r>
            <a:r>
              <a:rPr kumimoji="1" lang="ja-JP" altLang="en-US" sz="1000" dirty="0" smtClean="0"/>
              <a:t>はすでに合意している可能性がある。このことについては、</a:t>
            </a:r>
            <a:r>
              <a:rPr lang="ja-JP" altLang="en-US" sz="1000" dirty="0" smtClean="0"/>
              <a:t>二者間</a:t>
            </a:r>
            <a:r>
              <a:rPr lang="ja-JP" altLang="en-US" sz="1000" dirty="0"/>
              <a:t>の</a:t>
            </a:r>
            <a:r>
              <a:rPr kumimoji="1" lang="ja-JP" altLang="en-US" sz="1000" dirty="0" smtClean="0"/>
              <a:t>合意内容の書類 </a:t>
            </a:r>
            <a:r>
              <a:rPr kumimoji="1" lang="en-US" altLang="ja-JP" sz="1000" dirty="0" smtClean="0"/>
              <a:t>(EULA </a:t>
            </a:r>
            <a:r>
              <a:rPr kumimoji="1" lang="ja-JP" altLang="en-US" sz="1000" dirty="0" smtClean="0"/>
              <a:t>等</a:t>
            </a:r>
            <a:r>
              <a:rPr kumimoji="1" lang="en-US" altLang="ja-JP" sz="1000" dirty="0" smtClean="0"/>
              <a:t>) </a:t>
            </a:r>
            <a:r>
              <a:rPr kumimoji="1" lang="ja-JP" altLang="en-US" sz="1000" dirty="0" smtClean="0"/>
              <a:t>を確認することで、有益な情報が得られる場合がある。</a:t>
            </a:r>
            <a:endParaRPr lang="en-US" altLang="ja-JP" sz="1000" dirty="0" smtClean="0"/>
          </a:p>
          <a:p>
            <a:pPr marL="171450" indent="-171450">
              <a:buFont typeface="Arial" panose="020B0604020202020204" pitchFamily="34" charset="0"/>
              <a:buChar char="•"/>
            </a:pPr>
            <a:r>
              <a:rPr kumimoji="1" lang="en-US" altLang="ja-JP" sz="1000" dirty="0" smtClean="0"/>
              <a:t>Windows Server </a:t>
            </a:r>
            <a:r>
              <a:rPr kumimoji="1" lang="ja-JP" altLang="en-US" sz="1000" dirty="0" smtClean="0"/>
              <a:t>は </a:t>
            </a:r>
            <a:r>
              <a:rPr kumimoji="1" lang="en-US" altLang="ja-JP" sz="1000" dirty="0" smtClean="0"/>
              <a:t>Administrator </a:t>
            </a:r>
            <a:r>
              <a:rPr kumimoji="1" lang="ja-JP" altLang="en-US" sz="1000" dirty="0" smtClean="0"/>
              <a:t>ユーザーは自動的に特権昇格しているが、</a:t>
            </a:r>
            <a:r>
              <a:rPr kumimoji="1" lang="en-US" altLang="ja-JP" sz="1000" dirty="0" smtClean="0"/>
              <a:t>Windows </a:t>
            </a:r>
            <a:r>
              <a:rPr kumimoji="1" lang="ja-JP" altLang="en-US" sz="1000" dirty="0" smtClean="0"/>
              <a:t>クライアントではコマンドプロンプトでの操作時に </a:t>
            </a:r>
            <a:r>
              <a:rPr kumimoji="1" lang="en-US" altLang="ja-JP" sz="1000" dirty="0" smtClean="0"/>
              <a:t>UAC </a:t>
            </a:r>
            <a:r>
              <a:rPr kumimoji="1" lang="ja-JP" altLang="en-US" sz="1000" dirty="0" smtClean="0"/>
              <a:t>による特権昇格が必要である。コマンドプロンプトを開くときは、「管理者として実行」を選択すること。</a:t>
            </a:r>
            <a:endParaRPr kumimoji="1" lang="ja-JP" altLang="en-US" sz="1000" dirty="0"/>
          </a:p>
        </p:txBody>
      </p:sp>
    </p:spTree>
    <p:extLst>
      <p:ext uri="{BB962C8B-B14F-4D97-AF65-F5344CB8AC3E}">
        <p14:creationId xmlns:p14="http://schemas.microsoft.com/office/powerpoint/2010/main" val="25349731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smtClean="0"/>
              <a:t>中継ゲートウェイにしたい </a:t>
            </a:r>
            <a:r>
              <a:rPr lang="en-US" altLang="ja-JP" sz="2000" dirty="0" smtClean="0"/>
              <a:t>Windows </a:t>
            </a:r>
            <a:r>
              <a:rPr lang="ja-JP" altLang="en-US" sz="2000" dirty="0" smtClean="0"/>
              <a:t>マシンで、</a:t>
            </a:r>
            <a:r>
              <a:rPr lang="en-US" altLang="ja-JP" sz="2000" dirty="0" smtClean="0"/>
              <a:t>2. </a:t>
            </a:r>
            <a:r>
              <a:rPr lang="ja-JP" altLang="en-US" sz="2000" dirty="0" smtClean="0"/>
              <a:t>で取り出した </a:t>
            </a:r>
            <a:r>
              <a:rPr lang="en-US" altLang="ja-JP" sz="2000" dirty="0" smtClean="0"/>
              <a:t>7 </a:t>
            </a:r>
            <a:r>
              <a:rPr lang="ja-JP" altLang="en-US" sz="2000" dirty="0" smtClean="0"/>
              <a:t>個のファイルを、適当なディレクトリ </a:t>
            </a:r>
            <a:r>
              <a:rPr lang="en-US" altLang="ja-JP" sz="2000" dirty="0" smtClean="0"/>
              <a:t>(</a:t>
            </a:r>
            <a:r>
              <a:rPr lang="ja-JP" altLang="en-US" sz="2000" dirty="0" smtClean="0"/>
              <a:t>例</a:t>
            </a:r>
            <a:r>
              <a:rPr lang="en-US" altLang="ja-JP" sz="2000" dirty="0" smtClean="0"/>
              <a:t>: C:\thin_gate\ </a:t>
            </a:r>
            <a:r>
              <a:rPr lang="ja-JP" altLang="en-US" sz="2000" dirty="0" smtClean="0"/>
              <a:t>等</a:t>
            </a:r>
            <a:r>
              <a:rPr lang="en-US" altLang="ja-JP" sz="2000" dirty="0" smtClean="0"/>
              <a:t>) </a:t>
            </a:r>
            <a:r>
              <a:rPr lang="ja-JP" altLang="en-US" sz="2000" dirty="0" err="1" smtClean="0"/>
              <a:t>に置</a:t>
            </a:r>
            <a:r>
              <a:rPr lang="ja-JP" altLang="en-US" sz="2000" dirty="0" smtClean="0"/>
              <a:t>きます。</a:t>
            </a:r>
            <a:endParaRPr lang="en-US" altLang="ja-JP" sz="2000" dirty="0" smtClean="0"/>
          </a:p>
          <a:p>
            <a:pPr marL="514350" indent="-514350">
              <a:buFont typeface="+mj-lt"/>
              <a:buAutoNum type="arabicPeriod" startAt="3"/>
            </a:pPr>
            <a:r>
              <a:rPr kumimoji="1" lang="en-US" altLang="ja-JP" sz="2000" dirty="0" smtClean="0"/>
              <a:t>ThinGate.exe (</a:t>
            </a:r>
            <a:r>
              <a:rPr kumimoji="1" lang="ja-JP" altLang="en-US" sz="2000" dirty="0" smtClean="0"/>
              <a:t>または </a:t>
            </a:r>
            <a:r>
              <a:rPr kumimoji="1" lang="en-US" altLang="ja-JP" sz="2000" dirty="0" smtClean="0"/>
              <a:t>ThinGate_x64.exe) ※ </a:t>
            </a:r>
            <a:r>
              <a:rPr kumimoji="1" lang="ja-JP" altLang="en-US" sz="2000" dirty="0" smtClean="0"/>
              <a:t>をダブルクリックすると、インストール方法等のメッセージが出ます。</a:t>
            </a:r>
            <a:endParaRPr kumimoji="1" lang="en-US" altLang="ja-JP" sz="2000" dirty="0" smtClean="0"/>
          </a:p>
          <a:p>
            <a:pPr marL="514350" indent="-514350">
              <a:buFont typeface="+mj-lt"/>
              <a:buAutoNum type="arabicPeriod" startAt="3"/>
            </a:pPr>
            <a:r>
              <a:rPr kumimoji="1" lang="ja-JP" altLang="en-US" sz="2000" dirty="0" smtClean="0"/>
              <a:t>コマンドプロンプト </a:t>
            </a:r>
            <a:r>
              <a:rPr kumimoji="1" lang="en-US" altLang="ja-JP" sz="2000" dirty="0" smtClean="0"/>
              <a:t>(</a:t>
            </a:r>
            <a:r>
              <a:rPr kumimoji="1" lang="en-US" altLang="ja-JP" sz="2000" dirty="0" err="1" smtClean="0"/>
              <a:t>cmd</a:t>
            </a:r>
            <a:r>
              <a:rPr kumimoji="1" lang="en-US" altLang="ja-JP" sz="2000" dirty="0" smtClean="0"/>
              <a:t>) </a:t>
            </a:r>
            <a:r>
              <a:rPr kumimoji="1" lang="ja-JP" altLang="en-US" sz="2000" dirty="0" smtClean="0"/>
              <a:t>を管理者権限で起動し、</a:t>
            </a:r>
            <a:r>
              <a:rPr kumimoji="1" lang="en-US" altLang="ja-JP" sz="2000" dirty="0" smtClean="0"/>
              <a:t>ThinGate.exe (</a:t>
            </a:r>
            <a:r>
              <a:rPr kumimoji="1" lang="ja-JP" altLang="en-US" sz="2000" dirty="0" smtClean="0"/>
              <a:t>または </a:t>
            </a:r>
            <a:r>
              <a:rPr kumimoji="1" lang="en-US" altLang="ja-JP" sz="2000" dirty="0" smtClean="0"/>
              <a:t>ThinGate_x64.exe) </a:t>
            </a:r>
            <a:r>
              <a:rPr kumimoji="1" lang="ja-JP" altLang="en-US" sz="2000" dirty="0" smtClean="0"/>
              <a:t>に </a:t>
            </a:r>
            <a:r>
              <a:rPr kumimoji="1" lang="en-US" altLang="ja-JP" sz="2000" dirty="0" smtClean="0"/>
              <a:t>/install </a:t>
            </a:r>
            <a:r>
              <a:rPr kumimoji="1" lang="ja-JP" altLang="en-US" sz="2000" dirty="0" smtClean="0"/>
              <a:t>オプションを付けて起動します。サービスとしてインストールに成功すると、その旨のメッセージが表示されます。</a:t>
            </a:r>
            <a:endParaRPr kumimoji="1" lang="en-US" altLang="ja-JP" sz="2000" dirty="0" smtClean="0"/>
          </a:p>
          <a:p>
            <a:pPr marL="514350" indent="-514350">
              <a:buFont typeface="+mj-lt"/>
              <a:buAutoNum type="arabicPeriod" startAt="3"/>
            </a:pPr>
            <a:r>
              <a:rPr kumimoji="1" lang="ja-JP" altLang="en-US" sz="2000" dirty="0" smtClean="0"/>
              <a:t>スタートメニューの「</a:t>
            </a:r>
            <a:r>
              <a:rPr kumimoji="1" lang="en-US" altLang="ja-JP" sz="2000" dirty="0" smtClean="0"/>
              <a:t>Windows </a:t>
            </a:r>
            <a:r>
              <a:rPr kumimoji="1" lang="ja-JP" altLang="en-US" sz="2000" dirty="0" smtClean="0"/>
              <a:t>管理ツール」→「サービス」を開き、「</a:t>
            </a:r>
            <a:r>
              <a:rPr kumimoji="1" lang="en-US" altLang="ja-JP" sz="2000" dirty="0" err="1" smtClean="0"/>
              <a:t>thingate</a:t>
            </a:r>
            <a:r>
              <a:rPr kumimoji="1" lang="ja-JP" altLang="en-US" sz="2000" dirty="0" smtClean="0"/>
              <a:t>」サービスがインストールされ、実行中になっていることを確認します。</a:t>
            </a:r>
            <a:endParaRPr kumimoji="1" lang="en-US" altLang="ja-JP" sz="2000" dirty="0" smtClean="0"/>
          </a:p>
          <a:p>
            <a:pPr marL="514350" indent="-514350">
              <a:buFont typeface="+mj-lt"/>
              <a:buAutoNum type="arabicPeriod" startAt="3"/>
            </a:pPr>
            <a:r>
              <a:rPr kumimoji="1" lang="ja-JP" altLang="en-US" sz="2000" dirty="0" smtClean="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a:t>
            </a:r>
            <a:r>
              <a:rPr lang="ja-JP" altLang="en-US" sz="2000" dirty="0" smtClean="0"/>
              <a:t>と全く均しい</a:t>
            </a:r>
            <a:r>
              <a:rPr lang="ja-JP" altLang="en-US" sz="2000" dirty="0"/>
              <a:t>状態になっていることになります</a:t>
            </a:r>
            <a:r>
              <a:rPr lang="ja-JP" altLang="en-US" sz="2000" dirty="0" smtClean="0"/>
              <a:t>。</a:t>
            </a:r>
            <a:r>
              <a:rPr lang="en-US" altLang="ja-JP" sz="2000" dirty="0" smtClean="0"/>
              <a:t/>
            </a:r>
            <a:br>
              <a:rPr lang="en-US" altLang="ja-JP" sz="2000" dirty="0" smtClean="0"/>
            </a:br>
            <a:r>
              <a:rPr lang="ja-JP" altLang="en-US" sz="2000" dirty="0" smtClean="0"/>
              <a:t>そこ</a:t>
            </a:r>
            <a:r>
              <a:rPr lang="ja-JP" altLang="en-US" sz="2000" dirty="0"/>
              <a:t>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a:t>
            </a:r>
            <a:r>
              <a:rPr lang="ja-JP" altLang="en-US" sz="2000" dirty="0" smtClean="0"/>
              <a:t>と全く同様</a:t>
            </a:r>
            <a:r>
              <a:rPr lang="ja-JP" altLang="en-US" sz="2000" dirty="0"/>
              <a:t>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smtClean="0"/>
              <a:t>※ ThinGate.exe </a:t>
            </a:r>
            <a:r>
              <a:rPr kumimoji="1" lang="ja-JP" altLang="en-US" sz="1400" dirty="0" smtClean="0"/>
              <a:t>は </a:t>
            </a:r>
            <a:r>
              <a:rPr kumimoji="1" lang="en-US" altLang="ja-JP" sz="1400" dirty="0" smtClean="0"/>
              <a:t>32</a:t>
            </a:r>
            <a:r>
              <a:rPr kumimoji="1" lang="ja-JP" altLang="en-US" sz="1400" dirty="0" smtClean="0"/>
              <a:t> ビット版、</a:t>
            </a:r>
            <a:r>
              <a:rPr kumimoji="1" lang="en-US" altLang="ja-JP" sz="1400" dirty="0" smtClean="0"/>
              <a:t>ThinGate_x64.exe </a:t>
            </a:r>
            <a:r>
              <a:rPr kumimoji="1" lang="ja-JP" altLang="en-US" sz="1400" dirty="0" smtClean="0"/>
              <a:t>は </a:t>
            </a:r>
            <a:r>
              <a:rPr kumimoji="1" lang="en-US" altLang="ja-JP" sz="1400" dirty="0" smtClean="0"/>
              <a:t>64 </a:t>
            </a:r>
            <a:r>
              <a:rPr kumimoji="1" lang="ja-JP" altLang="en-US" sz="1400" dirty="0" smtClean="0"/>
              <a:t>ビット版です。お使いのプロセッサに基づいて選択してください。いずれか一方のみをご使用ください。メモリが </a:t>
            </a:r>
            <a:r>
              <a:rPr kumimoji="1" lang="en-US" altLang="ja-JP" sz="1400" dirty="0" smtClean="0"/>
              <a:t>4GB </a:t>
            </a:r>
            <a:r>
              <a:rPr kumimoji="1" lang="ja-JP" altLang="en-US" sz="1400" dirty="0" smtClean="0"/>
              <a:t>以上ある場合、</a:t>
            </a:r>
            <a:r>
              <a:rPr lang="en-US" altLang="ja-JP" sz="1400" dirty="0" smtClean="0"/>
              <a:t>64 </a:t>
            </a:r>
            <a:r>
              <a:rPr lang="ja-JP" altLang="en-US" sz="1400" dirty="0" smtClean="0"/>
              <a:t>ビット版をお勧めします。</a:t>
            </a:r>
            <a:r>
              <a:rPr lang="en-US" altLang="ja-JP" sz="1400" dirty="0" smtClean="0"/>
              <a:t>(32 </a:t>
            </a:r>
            <a:r>
              <a:rPr lang="ja-JP" altLang="en-US" sz="1400" dirty="0" smtClean="0"/>
              <a:t>ビット版のほうが、メモリ消費量は若干少なくなりますが、問題になるほどではありません。</a:t>
            </a:r>
            <a:r>
              <a:rPr lang="en-US" altLang="ja-JP" sz="1400" dirty="0" smtClean="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 </a:t>
            </a:r>
            <a:r>
              <a:rPr kumimoji="1" lang="ja-JP" altLang="en-US" sz="8800" dirty="0" smtClean="0"/>
              <a:t>必要な資源と時間</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smtClean="0"/>
              <a:t>3B </a:t>
            </a:r>
            <a:r>
              <a:rPr lang="ja-JP" altLang="en-US" sz="2000" dirty="0"/>
              <a:t>章では、</a:t>
            </a:r>
            <a:r>
              <a:rPr lang="en-US" altLang="ja-JP" sz="2000" dirty="0"/>
              <a:t>Linux</a:t>
            </a:r>
            <a:r>
              <a:rPr lang="ja-JP" altLang="en-US" sz="2000" dirty="0"/>
              <a:t> </a:t>
            </a:r>
            <a:r>
              <a:rPr lang="ja-JP" altLang="en-US" sz="2000" dirty="0" smtClean="0"/>
              <a:t>版 </a:t>
            </a:r>
            <a:r>
              <a:rPr lang="en-US" altLang="ja-JP" sz="2000" dirty="0" smtClean="0"/>
              <a:t>HTML5 </a:t>
            </a:r>
            <a:r>
              <a:rPr lang="ja-JP" altLang="en-US" sz="2000" dirty="0"/>
              <a:t>版 </a:t>
            </a:r>
            <a:r>
              <a:rPr lang="en-US" altLang="ja-JP" sz="2000" dirty="0"/>
              <a:t>Web </a:t>
            </a:r>
            <a:r>
              <a:rPr lang="ja-JP" altLang="en-US" sz="2000" dirty="0" smtClean="0"/>
              <a:t>クライアント用 </a:t>
            </a:r>
            <a:r>
              <a:rPr lang="en-US" altLang="ja-JP" sz="2000" dirty="0" smtClean="0"/>
              <a:t>Web </a:t>
            </a:r>
            <a:r>
              <a:rPr lang="ja-JP" altLang="en-US" sz="2000" dirty="0"/>
              <a:t>サーバーの構築方法を述べた。</a:t>
            </a:r>
          </a:p>
          <a:p>
            <a:r>
              <a:rPr lang="ja-JP" altLang="en-US" sz="2000" dirty="0"/>
              <a:t>本節では、</a:t>
            </a:r>
            <a:r>
              <a:rPr lang="en-US" altLang="ja-JP" sz="2000" dirty="0"/>
              <a:t>Windows </a:t>
            </a:r>
            <a:r>
              <a:rPr lang="ja-JP" altLang="en-US" sz="2000" dirty="0" smtClean="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a:t>
            </a:r>
            <a:r>
              <a:rPr lang="ja-JP" altLang="en-US" sz="2000" dirty="0"/>
              <a:t>構築方法を述べる。</a:t>
            </a:r>
            <a:endParaRPr lang="en-US" altLang="ja-JP" sz="2000" dirty="0"/>
          </a:p>
          <a:p>
            <a:pPr lvl="1"/>
            <a:r>
              <a:rPr lang="ja-JP" altLang="en-US" sz="1800" dirty="0"/>
              <a:t>なお、</a:t>
            </a:r>
            <a:r>
              <a:rPr lang="en-US" altLang="ja-JP" sz="1800" dirty="0"/>
              <a:t>Windows </a:t>
            </a:r>
            <a:r>
              <a:rPr lang="ja-JP" altLang="en-US" sz="1800" dirty="0" smtClean="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a:t>
            </a:r>
            <a:r>
              <a:rPr lang="ja-JP" altLang="en-US" sz="1800" dirty="0" smtClean="0"/>
              <a:t>は</a:t>
            </a:r>
            <a:r>
              <a:rPr lang="ja-JP" altLang="en-US" sz="1800" dirty="0"/>
              <a:t>、</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r>
              <a:rPr lang="ja-JP" altLang="en-US" sz="1800" dirty="0" smtClean="0"/>
              <a:t>。シン</a:t>
            </a:r>
            <a:r>
              <a:rPr lang="ja-JP" altLang="en-US" sz="1800" dirty="0"/>
              <a:t>・テレワークシステム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r>
              <a:rPr lang="en-US" altLang="ja-JP" sz="1800" dirty="0"/>
              <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smtClean="0"/>
              <a:t>5-12. Windows </a:t>
            </a:r>
            <a:r>
              <a:rPr kumimoji="1" lang="ja-JP" altLang="en-US" sz="3200" dirty="0" smtClean="0"/>
              <a:t>版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サーバーの構築方法について</a:t>
            </a:r>
            <a:endParaRPr kumimoji="1" lang="ja-JP" altLang="en-US" sz="3200" dirty="0"/>
          </a:p>
        </p:txBody>
      </p:sp>
    </p:spTree>
    <p:extLst>
      <p:ext uri="{BB962C8B-B14F-4D97-AF65-F5344CB8AC3E}">
        <p14:creationId xmlns:p14="http://schemas.microsoft.com/office/powerpoint/2010/main" val="2353304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1) 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r>
              <a:rPr lang="en-US" altLang="ja-JP" dirty="0" smtClean="0"/>
              <a:t>Web </a:t>
            </a:r>
            <a:r>
              <a:rPr lang="ja-JP" altLang="en-US" dirty="0" smtClean="0"/>
              <a:t>ブラウザで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2) 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Web </a:t>
            </a:r>
            <a:r>
              <a:rPr lang="ja-JP" altLang="en-US" dirty="0" smtClean="0"/>
              <a:t>ブラウザを開き、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beta8preview6</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10249802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a:t>
            </a:r>
            <a:r>
              <a:rPr lang="en-US" altLang="ja-JP" sz="1100" dirty="0" smtClean="0">
                <a:solidFill>
                  <a:schemeClr val="bg1"/>
                </a:solidFill>
                <a:latin typeface="Consolas" panose="020B0609020204030204" pitchFamily="49" charset="0"/>
              </a:rPr>
              <a:t>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lang="ja-JP" altLang="en-US" sz="1600" dirty="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6996627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smtClean="0"/>
              <a:t>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2710755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コマンドプロンプト上で、</a:t>
            </a:r>
            <a:r>
              <a:rPr kumimoji="1" lang="en-US" altLang="ja-JP" dirty="0" smtClean="0"/>
              <a:t>5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smtClean="0"/>
              <a:t>9.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r>
              <a:rPr lang="ja-JP" altLang="en-US" dirty="0" smtClean="0"/>
              <a:t>。</a:t>
            </a:r>
            <a:endParaRPr lang="en-US" altLang="ja-JP" dirty="0" smtClean="0"/>
          </a:p>
          <a:p>
            <a:pPr marL="342900" indent="-342900">
              <a:buFont typeface="Arial" panose="020B0604020202020204" pitchFamily="34" charset="0"/>
              <a:buChar char="•"/>
            </a:pPr>
            <a:endParaRPr lang="en-US" altLang="ja-JP" dirty="0"/>
          </a:p>
          <a:p>
            <a:endParaRPr lang="en-US" altLang="ja-JP" dirty="0"/>
          </a:p>
          <a:p>
            <a:r>
              <a:rPr lang="ja-JP" altLang="en-US" dirty="0" smtClean="0"/>
              <a:t>スタンドアロン版</a:t>
            </a:r>
            <a:r>
              <a:rPr lang="ja-JP" altLang="en-US" dirty="0"/>
              <a:t>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ja-JP" altLang="en-US" dirty="0" smtClean="0"/>
              <a:t>、</a:t>
            </a:r>
            <a:r>
              <a:rPr lang="en-US" altLang="ja-JP" dirty="0" err="1" smtClean="0"/>
              <a:t>thingate</a:t>
            </a:r>
            <a:r>
              <a:rPr lang="en-US" altLang="ja-JP" dirty="0" smtClean="0"/>
              <a:t> </a:t>
            </a:r>
            <a:r>
              <a:rPr lang="ja-JP" altLang="en-US" dirty="0" smtClean="0"/>
              <a:t>プロセス </a:t>
            </a:r>
            <a:r>
              <a:rPr lang="en-US" altLang="ja-JP" dirty="0" smtClean="0"/>
              <a:t>(</a:t>
            </a:r>
            <a:r>
              <a:rPr lang="ja-JP" altLang="en-US" dirty="0" smtClean="0"/>
              <a:t>サービス</a:t>
            </a:r>
            <a:r>
              <a:rPr lang="en-US" altLang="ja-JP" dirty="0" smtClean="0"/>
              <a:t>) </a:t>
            </a:r>
            <a:r>
              <a:rPr lang="ja-JP" altLang="en-US" dirty="0" smtClean="0"/>
              <a:t>が</a:t>
            </a:r>
            <a:r>
              <a:rPr lang="ja-JP" altLang="en-US" dirty="0"/>
              <a:t>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435692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2-1. </a:t>
            </a:r>
            <a:r>
              <a:rPr kumimoji="1" lang="ja-JP" altLang="en-US" dirty="0" smtClean="0"/>
              <a:t>構築用環境・所要時間</a:t>
            </a:r>
            <a:endParaRPr kumimoji="1" lang="ja-JP" altLang="en-US" dirty="0"/>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作業用マシン </a:t>
            </a:r>
            <a:r>
              <a:rPr kumimoji="1" lang="en-US" altLang="ja-JP" sz="2400" dirty="0" smtClean="0"/>
              <a:t>(Windows 8.1 / 10 / 11) × 1 </a:t>
            </a:r>
            <a:r>
              <a:rPr kumimoji="1" lang="ja-JP" altLang="en-US" sz="2400" dirty="0" smtClean="0"/>
              <a:t>台</a:t>
            </a:r>
            <a:endParaRPr kumimoji="1" lang="ja-JP" altLang="en-US" sz="2400" dirty="0"/>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smtClean="0"/>
              <a:t>2. </a:t>
            </a:r>
            <a:r>
              <a:rPr kumimoji="1" lang="ja-JP" altLang="en-US" sz="2400" dirty="0" smtClean="0"/>
              <a:t>標準的な </a:t>
            </a:r>
            <a:r>
              <a:rPr kumimoji="1" lang="en-US" altLang="ja-JP" sz="2400" dirty="0" smtClean="0"/>
              <a:t>Linux </a:t>
            </a:r>
            <a:r>
              <a:rPr kumimoji="1" lang="ja-JP" altLang="en-US" sz="2400" dirty="0" smtClean="0"/>
              <a:t>が動作するインターネットサーバー </a:t>
            </a:r>
            <a:r>
              <a:rPr kumimoji="1" lang="en-US" altLang="ja-JP" sz="2400" dirty="0" smtClean="0"/>
              <a:t>× 1 </a:t>
            </a:r>
            <a:r>
              <a:rPr kumimoji="1" lang="ja-JP" altLang="en-US" sz="2400" dirty="0" smtClean="0"/>
              <a:t>台</a:t>
            </a:r>
            <a:endParaRPr kumimoji="1" lang="ja-JP" altLang="en-US" sz="2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smtClean="0"/>
              <a:t>必要なリソースは、わずか </a:t>
            </a:r>
            <a:r>
              <a:rPr kumimoji="1" lang="en-US" altLang="ja-JP" sz="2400" dirty="0" smtClean="0"/>
              <a:t>2 </a:t>
            </a:r>
            <a:r>
              <a:rPr kumimoji="1" lang="ja-JP" altLang="en-US" sz="2400" dirty="0" smtClean="0"/>
              <a:t>台のホストのみ。</a:t>
            </a:r>
            <a:r>
              <a:rPr kumimoji="1" lang="ja-JP" altLang="en-US" sz="2400" b="1" dirty="0" smtClean="0">
                <a:solidFill>
                  <a:srgbClr val="0000FF"/>
                </a:solidFill>
              </a:rPr>
              <a:t>所要時間は、</a:t>
            </a:r>
            <a:r>
              <a:rPr kumimoji="1" lang="en-US" altLang="ja-JP" sz="2400" b="1" dirty="0" smtClean="0">
                <a:solidFill>
                  <a:srgbClr val="0000FF"/>
                </a:solidFill>
              </a:rPr>
              <a:t>1 </a:t>
            </a:r>
            <a:r>
              <a:rPr kumimoji="1" lang="ja-JP" altLang="en-US" sz="2400" b="1" dirty="0" smtClean="0">
                <a:solidFill>
                  <a:srgbClr val="0000FF"/>
                </a:solidFill>
              </a:rPr>
              <a:t>時間程度。</a:t>
            </a:r>
            <a:r>
              <a:rPr kumimoji="1" lang="en-US" altLang="ja-JP" sz="2400" b="1" dirty="0" smtClean="0">
                <a:solidFill>
                  <a:srgbClr val="0000FF"/>
                </a:solidFill>
              </a:rPr>
              <a:t>(</a:t>
            </a:r>
            <a:r>
              <a:rPr kumimoji="1" lang="ja-JP" altLang="en-US" sz="2400" b="1" dirty="0" smtClean="0">
                <a:solidFill>
                  <a:srgbClr val="0000FF"/>
                </a:solidFill>
              </a:rPr>
              <a:t>慣れれば </a:t>
            </a:r>
            <a:r>
              <a:rPr kumimoji="1" lang="en-US" altLang="ja-JP" sz="2400" b="1" dirty="0" smtClean="0">
                <a:solidFill>
                  <a:srgbClr val="0000FF"/>
                </a:solidFill>
              </a:rPr>
              <a:t>15 </a:t>
            </a:r>
            <a:r>
              <a:rPr kumimoji="1" lang="ja-JP" altLang="en-US" sz="2400" b="1" dirty="0" smtClean="0">
                <a:solidFill>
                  <a:srgbClr val="0000FF"/>
                </a:solidFill>
              </a:rPr>
              <a:t>分</a:t>
            </a:r>
            <a:r>
              <a:rPr kumimoji="1" lang="en-US" altLang="ja-JP" sz="2400" b="1" dirty="0" smtClean="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en-US" altLang="ja-JP" dirty="0" smtClean="0"/>
              <a:t>2. </a:t>
            </a:r>
            <a:r>
              <a:rPr kumimoji="1" lang="ja-JP" altLang="en-US" dirty="0" smtClean="0"/>
              <a:t>のサーバーと </a:t>
            </a:r>
            <a:r>
              <a:rPr lang="en-US" altLang="ja-JP" dirty="0" smtClean="0"/>
              <a:t>SSH </a:t>
            </a:r>
            <a:r>
              <a:rPr kumimoji="1" lang="ja-JP" altLang="en-US" dirty="0" smtClean="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smtClean="0"/>
              <a:t>Intel x64 </a:t>
            </a:r>
            <a:r>
              <a:rPr lang="ja-JP" altLang="en-US" sz="1600" dirty="0" smtClean="0"/>
              <a:t>または </a:t>
            </a:r>
            <a:r>
              <a:rPr lang="en-US" altLang="ja-JP" sz="1600" dirty="0" smtClean="0"/>
              <a:t>ARM 64bit</a:t>
            </a:r>
            <a:r>
              <a:rPr lang="ja-JP" altLang="en-US" sz="1600" dirty="0" smtClean="0"/>
              <a:t> であること。</a:t>
            </a:r>
            <a:r>
              <a:rPr lang="en-US" altLang="ja-JP" sz="1600" dirty="0" smtClean="0"/>
              <a:t/>
            </a:r>
            <a:br>
              <a:rPr lang="en-US" altLang="ja-JP" sz="1600" dirty="0" smtClean="0"/>
            </a:br>
            <a:r>
              <a:rPr lang="en-US" altLang="ja-JP" sz="1600" dirty="0" smtClean="0"/>
              <a:t>(Raspberry Pi </a:t>
            </a:r>
            <a:r>
              <a:rPr lang="ja-JP" altLang="en-US" sz="1600" dirty="0" smtClean="0"/>
              <a:t>等の組み込み機器でも可</a:t>
            </a:r>
            <a:r>
              <a:rPr lang="en-US" altLang="ja-JP" sz="1600" dirty="0" smtClean="0"/>
              <a:t>)</a:t>
            </a:r>
          </a:p>
          <a:p>
            <a:pPr marL="285750" indent="-285750">
              <a:buFont typeface="Arial" panose="020B0604020202020204" pitchFamily="34" charset="0"/>
              <a:buChar char="•"/>
            </a:pPr>
            <a:r>
              <a:rPr lang="en-US" altLang="ja-JP" sz="1600" dirty="0" smtClean="0"/>
              <a:t>AWS, Azure, GCP, </a:t>
            </a:r>
            <a:r>
              <a:rPr lang="ja-JP" altLang="en-US" sz="1600" dirty="0" smtClean="0"/>
              <a:t>さくらのクラウド 等の </a:t>
            </a:r>
            <a:r>
              <a:rPr lang="en-US" altLang="ja-JP" sz="1600" dirty="0" smtClean="0"/>
              <a:t>VM</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VMware, Hyper-V, KVM </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Linux </a:t>
            </a:r>
            <a:r>
              <a:rPr lang="ja-JP" altLang="en-US" sz="1600" dirty="0" smtClean="0"/>
              <a:t>コンテナ内で動作可能。</a:t>
            </a:r>
            <a:r>
              <a:rPr lang="en-US" altLang="ja-JP" sz="1600" dirty="0" smtClean="0"/>
              <a:t>(LXD </a:t>
            </a:r>
            <a:r>
              <a:rPr lang="ja-JP" altLang="en-US" sz="1600" dirty="0" smtClean="0"/>
              <a:t>を検証済み</a:t>
            </a:r>
            <a:r>
              <a:rPr lang="en-US" altLang="ja-JP" sz="1600" dirty="0" smtClean="0"/>
              <a:t>)</a:t>
            </a:r>
          </a:p>
          <a:p>
            <a:pPr marL="285750" indent="-285750">
              <a:buFont typeface="Arial" panose="020B0604020202020204" pitchFamily="34" charset="0"/>
              <a:buChar char="•"/>
            </a:pPr>
            <a:r>
              <a:rPr kumimoji="1" lang="ja-JP" altLang="en-US" sz="1600" dirty="0" smtClean="0"/>
              <a:t>メモリ </a:t>
            </a:r>
            <a:r>
              <a:rPr kumimoji="1" lang="en-US" altLang="ja-JP" sz="1600" dirty="0" smtClean="0"/>
              <a:t>1GB </a:t>
            </a:r>
            <a:r>
              <a:rPr kumimoji="1" lang="ja-JP" altLang="en-US" sz="1600" dirty="0" smtClean="0"/>
              <a:t>以上。</a:t>
            </a:r>
            <a:r>
              <a:rPr kumimoji="1" lang="en-US" altLang="ja-JP" sz="1600" dirty="0" smtClean="0"/>
              <a:t>CPU 1 </a:t>
            </a:r>
            <a:r>
              <a:rPr kumimoji="1" lang="ja-JP" altLang="en-US" sz="1600" dirty="0" smtClean="0"/>
              <a:t>コア以上。</a:t>
            </a:r>
            <a:r>
              <a:rPr kumimoji="1" lang="en-US" altLang="ja-JP" sz="1600" dirty="0" smtClean="0"/>
              <a:t/>
            </a:r>
            <a:br>
              <a:rPr kumimoji="1" lang="en-US" altLang="ja-JP" sz="1600" dirty="0" smtClean="0"/>
            </a:br>
            <a:r>
              <a:rPr kumimoji="1" lang="en-US" altLang="ja-JP" sz="1600" dirty="0" smtClean="0"/>
              <a:t>(HTML5</a:t>
            </a:r>
            <a:r>
              <a:rPr kumimoji="1" lang="ja-JP" altLang="en-US" sz="1600" dirty="0" smtClean="0"/>
              <a:t> 版 </a:t>
            </a:r>
            <a:r>
              <a:rPr kumimoji="1" lang="en-US" altLang="ja-JP" sz="1600" dirty="0" smtClean="0"/>
              <a:t>Web </a:t>
            </a:r>
            <a:r>
              <a:rPr kumimoji="1" lang="ja-JP" altLang="en-US" sz="1600" dirty="0" smtClean="0"/>
              <a:t>クライアント用 </a:t>
            </a:r>
            <a:r>
              <a:rPr kumimoji="1" lang="en-US" altLang="ja-JP" sz="1600" dirty="0" smtClean="0"/>
              <a:t>Web </a:t>
            </a:r>
            <a:r>
              <a:rPr kumimoji="1" lang="ja-JP" altLang="en-US" sz="1600" dirty="0" smtClean="0"/>
              <a:t>サーバーを稼働させる場合はメモリ </a:t>
            </a:r>
            <a:r>
              <a:rPr kumimoji="1" lang="en-US" altLang="ja-JP" sz="1600" dirty="0" smtClean="0"/>
              <a:t>2GB </a:t>
            </a:r>
            <a:r>
              <a:rPr kumimoji="1" lang="ja-JP" altLang="en-US" sz="1600" dirty="0" smtClean="0"/>
              <a:t>以上、</a:t>
            </a:r>
            <a:r>
              <a:rPr kumimoji="1" lang="en-US" altLang="ja-JP" sz="1600" dirty="0" smtClean="0"/>
              <a:t>CPU 2 </a:t>
            </a:r>
            <a:r>
              <a:rPr kumimoji="1" lang="ja-JP" altLang="en-US" sz="1600" dirty="0" smtClean="0"/>
              <a:t>コア以上。</a:t>
            </a:r>
            <a:r>
              <a:rPr kumimoji="1" lang="en-US" altLang="ja-JP" sz="1600" dirty="0" smtClean="0"/>
              <a:t>)</a:t>
            </a:r>
          </a:p>
          <a:p>
            <a:pPr marL="285750" indent="-285750">
              <a:buFont typeface="Arial" panose="020B0604020202020204" pitchFamily="34" charset="0"/>
              <a:buChar char="•"/>
            </a:pPr>
            <a:r>
              <a:rPr kumimoji="1" lang="ja-JP" altLang="en-US" sz="1600" dirty="0" smtClean="0"/>
              <a:t>グローバル </a:t>
            </a:r>
            <a:r>
              <a:rPr kumimoji="1" lang="en-US" altLang="ja-JP" sz="1600" dirty="0" smtClean="0"/>
              <a:t>IPv4 </a:t>
            </a:r>
            <a:r>
              <a:rPr kumimoji="1" lang="ja-JP" altLang="en-US" sz="1600" dirty="0" smtClean="0"/>
              <a:t>アドレスが </a:t>
            </a:r>
            <a:r>
              <a:rPr kumimoji="1" lang="en-US" altLang="ja-JP" sz="1600" dirty="0" smtClean="0"/>
              <a:t>1 </a:t>
            </a:r>
            <a:r>
              <a:rPr kumimoji="1" lang="ja-JP" altLang="en-US" sz="1600" dirty="0" smtClean="0"/>
              <a:t>個必要。</a:t>
            </a:r>
            <a:r>
              <a:rPr kumimoji="1" lang="en-US" altLang="ja-JP" sz="1600" dirty="0" smtClean="0"/>
              <a:t/>
            </a:r>
            <a:br>
              <a:rPr kumimoji="1" lang="en-US" altLang="ja-JP" sz="1600" dirty="0" smtClean="0"/>
            </a:br>
            <a:r>
              <a:rPr kumimoji="1" lang="en-US" altLang="ja-JP" sz="1600" dirty="0" smtClean="0"/>
              <a:t>(</a:t>
            </a:r>
            <a:r>
              <a:rPr kumimoji="1" lang="ja-JP" altLang="en-US" sz="1600" dirty="0" smtClean="0"/>
              <a:t>静的 </a:t>
            </a:r>
            <a:r>
              <a:rPr kumimoji="1" lang="en-US" altLang="ja-JP" sz="1600" dirty="0" smtClean="0"/>
              <a:t>IP </a:t>
            </a:r>
            <a:r>
              <a:rPr kumimoji="1" lang="ja-JP" altLang="en-US" sz="1600" dirty="0" smtClean="0"/>
              <a:t>を推奨するが、別途 </a:t>
            </a:r>
            <a:r>
              <a:rPr kumimoji="1" lang="en-US" altLang="ja-JP" sz="1600" dirty="0" smtClean="0"/>
              <a:t>Dynamic DNS </a:t>
            </a:r>
            <a:r>
              <a:rPr kumimoji="1" lang="ja-JP" altLang="en-US" sz="1600" dirty="0" smtClean="0"/>
              <a:t>を利用するならば動的 </a:t>
            </a:r>
            <a:r>
              <a:rPr kumimoji="1" lang="en-US" altLang="ja-JP" sz="1600" dirty="0" smtClean="0"/>
              <a:t>IP </a:t>
            </a:r>
            <a:r>
              <a:rPr kumimoji="1" lang="ja-JP" altLang="en-US" sz="1600" dirty="0" smtClean="0"/>
              <a:t>でも可</a:t>
            </a:r>
            <a:r>
              <a:rPr kumimoji="1" lang="en-US" altLang="ja-JP" sz="1600" dirty="0" smtClean="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Ubuntu 20.04 </a:t>
            </a:r>
            <a:r>
              <a:rPr lang="ja-JP" altLang="en-US" dirty="0" smtClean="0"/>
              <a:t>を利用。</a:t>
            </a:r>
          </a:p>
          <a:p>
            <a:pPr marL="285750" indent="-285750">
              <a:buFont typeface="Arial" panose="020B0604020202020204" pitchFamily="34" charset="0"/>
              <a:buChar char="•"/>
            </a:pPr>
            <a:r>
              <a:rPr kumimoji="1" lang="ja-JP" altLang="en-US" dirty="0" smtClean="0"/>
              <a:t>他の </a:t>
            </a:r>
            <a:r>
              <a:rPr lang="en-US" altLang="ja-JP" dirty="0" smtClean="0"/>
              <a:t>Linux </a:t>
            </a:r>
            <a:r>
              <a:rPr lang="ja-JP" altLang="en-US" dirty="0" smtClean="0"/>
              <a:t>でも動作するが、</a:t>
            </a:r>
            <a:r>
              <a:rPr lang="en-US" altLang="ja-JP" dirty="0" smtClean="0"/>
              <a:t>OS </a:t>
            </a:r>
            <a:r>
              <a:rPr lang="ja-JP" altLang="en-US" dirty="0" smtClean="0"/>
              <a:t>ディストリビューション固有の不具合が発生した場合は、利用側の責任で対応すること。</a:t>
            </a:r>
            <a:endParaRPr lang="en-US" altLang="ja-JP" dirty="0" smtClean="0"/>
          </a:p>
          <a:p>
            <a:pPr marL="285750" indent="-285750">
              <a:buFont typeface="Arial" panose="020B0604020202020204" pitchFamily="34" charset="0"/>
              <a:buChar char="•"/>
            </a:pPr>
            <a:r>
              <a:rPr kumimoji="1" lang="en-US" altLang="ja-JP" dirty="0" smtClean="0"/>
              <a:t>Linux </a:t>
            </a:r>
            <a:r>
              <a:rPr kumimoji="1" lang="ja-JP" altLang="en-US" dirty="0" smtClean="0"/>
              <a:t>コンテナを利用する場合は、多種多様な構成方法があるため、利用側の責任で対応すること。</a:t>
            </a:r>
            <a:endParaRPr kumimoji="1" lang="en-US" altLang="ja-JP" dirty="0" smtClean="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smtClean="0">
                <a:solidFill>
                  <a:schemeClr val="accent6">
                    <a:lumMod val="75000"/>
                  </a:schemeClr>
                </a:solidFill>
              </a:rPr>
              <a:t>2021/02/25 </a:t>
            </a:r>
            <a:r>
              <a:rPr kumimoji="1" lang="en-US" altLang="ja-JP" sz="1200" b="1" dirty="0" smtClean="0">
                <a:solidFill>
                  <a:srgbClr val="FF0000"/>
                </a:solidFill>
              </a:rPr>
              <a:t>NEW!</a:t>
            </a:r>
            <a:r>
              <a:rPr kumimoji="1" lang="en-US" altLang="ja-JP" sz="1200" dirty="0" smtClean="0">
                <a:solidFill>
                  <a:srgbClr val="FF0000"/>
                </a:solidFill>
              </a:rPr>
              <a:t> </a:t>
            </a:r>
            <a:r>
              <a:rPr kumimoji="1" lang="en-US" altLang="ja-JP" sz="1200" dirty="0" smtClean="0">
                <a:solidFill>
                  <a:schemeClr val="tx1"/>
                </a:solidFill>
              </a:rPr>
              <a:t>Windows </a:t>
            </a:r>
            <a:r>
              <a:rPr kumimoji="1" lang="ja-JP" altLang="en-US" sz="1200" dirty="0" smtClean="0">
                <a:solidFill>
                  <a:schemeClr val="tx1"/>
                </a:solidFill>
              </a:rPr>
              <a:t>版中継ゲートウェイ </a:t>
            </a:r>
            <a:r>
              <a:rPr kumimoji="1" lang="en-US" altLang="ja-JP" sz="1200" dirty="0" smtClean="0">
                <a:solidFill>
                  <a:schemeClr val="tx1"/>
                </a:solidFill>
              </a:rPr>
              <a:t>(</a:t>
            </a:r>
            <a:r>
              <a:rPr kumimoji="1" lang="ja-JP" altLang="en-US" sz="1200" dirty="0" smtClean="0">
                <a:solidFill>
                  <a:schemeClr val="tx1"/>
                </a:solidFill>
              </a:rPr>
              <a:t>試作中</a:t>
            </a:r>
            <a:r>
              <a:rPr kumimoji="1" lang="en-US" altLang="ja-JP" sz="1200" dirty="0" smtClean="0">
                <a:solidFill>
                  <a:schemeClr val="tx1"/>
                </a:solidFill>
              </a:rPr>
              <a:t>) </a:t>
            </a:r>
            <a:r>
              <a:rPr kumimoji="1" lang="ja-JP" altLang="en-US" sz="1200" dirty="0" smtClean="0">
                <a:solidFill>
                  <a:schemeClr val="tx1"/>
                </a:solidFill>
              </a:rPr>
              <a:t>も利用可能です</a:t>
            </a:r>
            <a:r>
              <a:rPr lang="ja-JP" altLang="en-US" sz="1200" dirty="0" smtClean="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a:t>
            </a:r>
            <a:r>
              <a:rPr lang="ja-JP" altLang="en-US" sz="1200" dirty="0" smtClean="0">
                <a:solidFill>
                  <a:schemeClr val="tx1"/>
                </a:solidFill>
              </a:rPr>
              <a:t>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11.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beta8preview6</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12. </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smtClean="0"/>
              <a:t>第 </a:t>
            </a:r>
            <a:r>
              <a:rPr kumimoji="1" lang="en-US" altLang="ja-JP" dirty="0" smtClean="0"/>
              <a:t>3B </a:t>
            </a:r>
            <a:r>
              <a:rPr kumimoji="1"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a:t>
            </a:r>
            <a:r>
              <a:rPr lang="ja-JP" altLang="en-US" dirty="0" smtClean="0"/>
              <a:t>、サンプル証明書が利用され、ユーザー</a:t>
            </a:r>
            <a:r>
              <a:rPr lang="ja-JP" altLang="en-US" dirty="0"/>
              <a:t>の画面に毎回 </a:t>
            </a:r>
            <a:r>
              <a:rPr lang="en-US" altLang="ja-JP" dirty="0"/>
              <a:t>SSL </a:t>
            </a:r>
            <a:r>
              <a:rPr lang="ja-JP" altLang="en-US" dirty="0"/>
              <a:t>証明書検証エラーが表示されてしまう</a:t>
            </a:r>
            <a:r>
              <a:rPr lang="ja-JP" altLang="en-US" dirty="0" smtClean="0"/>
              <a:t>。検証</a:t>
            </a:r>
            <a:r>
              <a:rPr lang="ja-JP" altLang="en-US" dirty="0"/>
              <a:t>をせずに無視して接続を</a:t>
            </a:r>
            <a:r>
              <a:rPr lang="ja-JP" altLang="en-US" dirty="0" smtClean="0"/>
              <a:t>すれば利用できるが、</a:t>
            </a:r>
            <a:r>
              <a:rPr lang="ja-JP" altLang="en-US" dirty="0"/>
              <a:t>セキュアではない</a:t>
            </a:r>
            <a:r>
              <a:rPr lang="ja-JP" altLang="en-US" dirty="0" smtClean="0"/>
              <a:t>。</a:t>
            </a:r>
            <a:endParaRPr lang="en-US" altLang="ja-JP" dirty="0" smtClean="0"/>
          </a:p>
          <a:p>
            <a:pPr>
              <a:lnSpc>
                <a:spcPct val="120000"/>
              </a:lnSpc>
            </a:pPr>
            <a:r>
              <a:rPr lang="ja-JP" altLang="en-US" dirty="0"/>
              <a:t>テスト運用の際は、デフォルト</a:t>
            </a:r>
            <a:r>
              <a:rPr lang="ja-JP" altLang="en-US" dirty="0" smtClean="0"/>
              <a:t>のサンプル証明書</a:t>
            </a:r>
            <a:r>
              <a:rPr lang="ja-JP" altLang="en-US" dirty="0"/>
              <a:t>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smtClean="0"/>
              <a:t>章の</a:t>
            </a:r>
            <a:r>
              <a:rPr lang="ja-JP" altLang="en-US" dirty="0"/>
              <a:t>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r>
              <a:rPr lang="ja-JP" altLang="en-US" dirty="0" smtClean="0"/>
              <a:t>。</a:t>
            </a:r>
            <a:endParaRPr lang="ja-JP" altLang="en-US" dirty="0"/>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5-13. </a:t>
            </a:r>
            <a:r>
              <a:rPr lang="en-US" altLang="ja-JP" sz="2800" dirty="0" smtClean="0"/>
              <a:t>HTML5 </a:t>
            </a:r>
            <a:r>
              <a:rPr lang="ja-JP" altLang="en-US" sz="2800" dirty="0" smtClean="0"/>
              <a:t>版 </a:t>
            </a:r>
            <a:r>
              <a:rPr lang="en-US" altLang="ja-JP" sz="2800" dirty="0" smtClean="0"/>
              <a:t>Web </a:t>
            </a:r>
            <a:r>
              <a:rPr lang="ja-JP" altLang="en-US" sz="2800" dirty="0" smtClean="0"/>
              <a:t>クライアントのアクセス時の </a:t>
            </a:r>
            <a:r>
              <a:rPr lang="en-US" altLang="ja-JP" sz="2800" dirty="0" smtClean="0"/>
              <a:t>SSL </a:t>
            </a:r>
            <a:r>
              <a:rPr lang="ja-JP" altLang="en-US" sz="2800" dirty="0" smtClean="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a:t>
            </a:r>
            <a:r>
              <a:rPr lang="ja-JP" altLang="en-US" sz="2000" dirty="0" smtClean="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 に </a:t>
            </a:r>
            <a:r>
              <a:rPr lang="en-US" altLang="ja-JP" sz="2000" dirty="0" smtClean="0"/>
              <a:t>PEM </a:t>
            </a:r>
            <a:r>
              <a:rPr lang="ja-JP" altLang="en-US" sz="2000" dirty="0" smtClean="0"/>
              <a:t>形式の証明書と秘密鍵ファイルを書き込む</a:t>
            </a:r>
            <a:r>
              <a:rPr lang="en-US" altLang="ja-JP" sz="2000" dirty="0" smtClean="0"/>
              <a:t>)</a:t>
            </a:r>
          </a:p>
          <a:p>
            <a:pPr>
              <a:lnSpc>
                <a:spcPct val="120000"/>
              </a:lnSpc>
            </a:pPr>
            <a:r>
              <a:rPr lang="ja-JP" altLang="en-US" sz="2000" dirty="0" smtClean="0"/>
              <a:t>手法 </a:t>
            </a:r>
            <a:r>
              <a:rPr lang="en-US" altLang="ja-JP" sz="2000" dirty="0" smtClean="0"/>
              <a:t>2.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2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264734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smtClean="0"/>
              <a:t>(</a:t>
            </a:r>
            <a:r>
              <a:rPr kumimoji="1" lang="ja-JP" altLang="en-US" sz="2400" dirty="0" smtClean="0"/>
              <a:t>各手法の共通注意事項</a:t>
            </a:r>
            <a:r>
              <a:rPr kumimoji="1" lang="en-US" altLang="ja-JP" sz="2400" dirty="0" smtClean="0"/>
              <a:t>)</a:t>
            </a:r>
            <a:br>
              <a:rPr kumimoji="1" lang="en-US" altLang="ja-JP" sz="2400" dirty="0" smtClean="0"/>
            </a:b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サーバーの </a:t>
            </a:r>
            <a:r>
              <a:rPr kumimoji="1" lang="en-US" altLang="ja-JP" sz="2400" dirty="0" smtClean="0"/>
              <a:t>URL </a:t>
            </a:r>
            <a:r>
              <a:rPr kumimoji="1" lang="ja-JP" altLang="en-US" sz="2400" dirty="0" smtClean="0"/>
              <a:t>に含まれる </a:t>
            </a:r>
            <a:r>
              <a:rPr kumimoji="1" lang="en-US" altLang="ja-JP" sz="2400" dirty="0" smtClean="0"/>
              <a:t>DNS FQDN </a:t>
            </a:r>
            <a:r>
              <a:rPr kumimoji="1" lang="ja-JP" altLang="en-US" sz="2400" dirty="0" smtClean="0"/>
              <a:t>名は、</a:t>
            </a:r>
            <a:r>
              <a:rPr kumimoji="1" lang="en-US" altLang="ja-JP" sz="2400" dirty="0" smtClean="0"/>
              <a:t>SSL </a:t>
            </a:r>
            <a:r>
              <a:rPr kumimoji="1" lang="ja-JP" altLang="en-US" sz="2400" dirty="0" smtClean="0"/>
              <a:t>証明書検証に成功するためには、特定の文字列を含む必要がある。</a:t>
            </a:r>
            <a:endParaRPr kumimoji="1" lang="ja-JP" altLang="en-US" sz="2400" dirty="0"/>
          </a:p>
        </p:txBody>
      </p:sp>
      <p:sp>
        <p:nvSpPr>
          <p:cNvPr id="5" name="テキスト ボックス 4"/>
          <p:cNvSpPr txBox="1"/>
          <p:nvPr/>
        </p:nvSpPr>
        <p:spPr>
          <a:xfrm>
            <a:off x="433479" y="1609533"/>
            <a:ext cx="11298738" cy="2862322"/>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r>
              <a:rPr lang="ja-JP" altLang="en-US" sz="1200" dirty="0" smtClean="0"/>
              <a:t>。</a:t>
            </a:r>
            <a:endParaRPr lang="en-US" altLang="ja-JP" sz="1200" dirty="0" smtClean="0"/>
          </a:p>
          <a:p>
            <a:endParaRPr lang="en-US" altLang="ja-JP" sz="1200" dirty="0"/>
          </a:p>
          <a:p>
            <a:r>
              <a:rPr lang="ja-JP" altLang="en-US" sz="1200" dirty="0" smtClean="0"/>
              <a:t>本来、</a:t>
            </a:r>
            <a:r>
              <a:rPr lang="en-US" altLang="ja-JP" sz="1200" b="1" dirty="0" smtClean="0">
                <a:solidFill>
                  <a:srgbClr val="FF0000"/>
                </a:solidFill>
              </a:rPr>
              <a:t>https://abc.example.org/</a:t>
            </a:r>
            <a:r>
              <a:rPr lang="en-US" altLang="ja-JP" sz="1200" dirty="0" smtClean="0"/>
              <a:t> </a:t>
            </a:r>
            <a:r>
              <a:rPr lang="ja-JP" altLang="en-US" sz="1200" dirty="0" smtClean="0"/>
              <a:t>という</a:t>
            </a:r>
            <a:r>
              <a:rPr lang="en-US" altLang="ja-JP" sz="1200" dirty="0" smtClean="0"/>
              <a:t>URL </a:t>
            </a:r>
            <a:r>
              <a:rPr lang="ja-JP" altLang="en-US" sz="1200" dirty="0" smtClean="0"/>
              <a:t>のホスト名 </a:t>
            </a:r>
            <a:r>
              <a:rPr lang="en-US" altLang="ja-JP" sz="1200" dirty="0" smtClean="0"/>
              <a:t>(DNS FQDN) (</a:t>
            </a:r>
            <a:r>
              <a:rPr lang="ja-JP" altLang="en-US" sz="1200" dirty="0" smtClean="0"/>
              <a:t>例</a:t>
            </a:r>
            <a:r>
              <a:rPr lang="en-US" altLang="ja-JP" sz="1200" dirty="0" smtClean="0"/>
              <a:t>: </a:t>
            </a:r>
            <a:r>
              <a:rPr lang="en-US" altLang="ja-JP" sz="1200" b="1" dirty="0">
                <a:solidFill>
                  <a:srgbClr val="FF0000"/>
                </a:solidFill>
              </a:rPr>
              <a:t>abc.example.org</a:t>
            </a:r>
            <a:r>
              <a:rPr lang="en-US" altLang="ja-JP" sz="1200" dirty="0" smtClean="0"/>
              <a:t>) </a:t>
            </a:r>
            <a:r>
              <a:rPr lang="ja-JP" altLang="en-US" sz="1200" dirty="0" smtClean="0"/>
              <a:t>の部分は、利用可能な任意のものを使用できる。しかしながら、スタンドアロン版においては、中継ゲートウェイが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名は使用する必要がある。具体的には、ドット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名を使用する必要がある。</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telework-soumu1</a:t>
            </a:r>
            <a:r>
              <a:rPr kumimoji="1" lang="en-US" altLang="ja-JP" sz="1200" dirty="0" smtClean="0"/>
              <a:t>.example.org/ </a:t>
            </a:r>
            <a:r>
              <a:rPr kumimoji="1" lang="ja-JP" altLang="en-US" sz="1200" dirty="0" smtClean="0"/>
              <a:t>は、第一ラベルが </a:t>
            </a:r>
            <a:r>
              <a:rPr kumimoji="1" lang="en-US" altLang="ja-JP" sz="1200" dirty="0" smtClean="0"/>
              <a:t>"telework-"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a:t>
            </a:r>
            <a:r>
              <a:rPr lang="ja-JP" altLang="en-US" sz="1200" dirty="0" smtClean="0"/>
              <a:t>認識されるため、使用できる。</a:t>
            </a:r>
            <a:r>
              <a:rPr lang="en-US" altLang="ja-JP" sz="1200" dirty="0" smtClean="0"/>
              <a:t>)</a:t>
            </a:r>
          </a:p>
          <a:p>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smtClean="0"/>
              <a:t>DNS FQDN </a:t>
            </a:r>
            <a:r>
              <a:rPr lang="ja-JP" altLang="en-US" sz="1200" dirty="0" smtClean="0"/>
              <a:t>を含む </a:t>
            </a:r>
            <a:r>
              <a:rPr lang="en-US" altLang="ja-JP" sz="1200" dirty="0" smtClean="0"/>
              <a:t>https:// </a:t>
            </a:r>
            <a:r>
              <a:rPr lang="ja-JP" altLang="en-US" sz="1200" dirty="0" smtClean="0"/>
              <a:t>の </a:t>
            </a:r>
            <a:r>
              <a:rPr lang="en-US" altLang="ja-JP" sz="1200" dirty="0" smtClean="0"/>
              <a:t>URL </a:t>
            </a:r>
            <a:r>
              <a:rPr lang="ja-JP" altLang="en-US" sz="1200" dirty="0" smtClean="0"/>
              <a:t>を利用したい場合は、これらの部分の条件定義を編集すればよい。</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smtClean="0"/>
              <a:t>したがって、スタンドアロン版の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smtClean="0"/>
              <a:t>サーバーを運用する場合で、ユーザーに対して </a:t>
            </a:r>
            <a:r>
              <a:rPr lang="en-US" altLang="ja-JP" sz="1400" dirty="0" smtClean="0"/>
              <a:t>DNS FQDN </a:t>
            </a:r>
            <a:r>
              <a:rPr lang="ja-JP" altLang="en-US" sz="1400" dirty="0" smtClean="0"/>
              <a:t>を含んだ </a:t>
            </a:r>
            <a:r>
              <a:rPr lang="en-US" altLang="ja-JP" sz="1400" dirty="0" smtClean="0"/>
              <a:t>URL </a:t>
            </a:r>
            <a:r>
              <a:rPr lang="ja-JP" altLang="en-US" sz="1400" dirty="0" smtClean="0"/>
              <a:t>を用いてアクセス方法を周知する場合は、その </a:t>
            </a:r>
            <a:r>
              <a:rPr lang="en-US" altLang="ja-JP" sz="1400" dirty="0" smtClean="0"/>
              <a:t>DNS FQDN </a:t>
            </a:r>
            <a:r>
              <a:rPr lang="ja-JP" altLang="en-US" sz="1400" dirty="0" smtClean="0"/>
              <a:t>部分は、上記の条件に一致する文字列を選択する必要がある。このようにして </a:t>
            </a:r>
            <a:r>
              <a:rPr lang="en-US" altLang="ja-JP" sz="1400" dirty="0" smtClean="0"/>
              <a:t>DNS FQDN </a:t>
            </a:r>
            <a:r>
              <a:rPr lang="ja-JP" altLang="en-US" sz="1400" dirty="0" smtClean="0"/>
              <a:t>名を決定した後に、自組織の </a:t>
            </a:r>
            <a:r>
              <a:rPr lang="en-US" altLang="ja-JP" sz="1400" dirty="0" smtClean="0"/>
              <a:t>DNS </a:t>
            </a:r>
            <a:r>
              <a:rPr lang="ja-JP" altLang="en-US" sz="1400" dirty="0" smtClean="0"/>
              <a:t>サーバーに対してそのホスト名を登録するとともに、そのホスト名に対応する有効な </a:t>
            </a:r>
            <a:r>
              <a:rPr lang="en-US" altLang="ja-JP" sz="1400" dirty="0" smtClean="0"/>
              <a:t>SSL </a:t>
            </a:r>
            <a:r>
              <a:rPr lang="ja-JP" altLang="en-US" sz="1400" dirty="0" smtClean="0"/>
              <a:t>証明書を取得または自動更新するために、手法 </a:t>
            </a:r>
            <a:r>
              <a:rPr lang="en-US" altLang="ja-JP" sz="1400" dirty="0" smtClean="0"/>
              <a:t>1 </a:t>
            </a:r>
            <a:r>
              <a:rPr lang="ja-JP" altLang="en-US" sz="1400" dirty="0" smtClean="0"/>
              <a:t>または手法 </a:t>
            </a:r>
            <a:r>
              <a:rPr lang="en-US" altLang="ja-JP" sz="1400" dirty="0" smtClean="0"/>
              <a:t>2 </a:t>
            </a:r>
            <a:r>
              <a:rPr lang="ja-JP" altLang="en-US" sz="1400" dirty="0" smtClean="0"/>
              <a:t>を利用するとよい。</a:t>
            </a:r>
            <a:endParaRPr lang="en-US" altLang="ja-JP" sz="1400" dirty="0" smtClean="0"/>
          </a:p>
          <a:p>
            <a:pPr marL="285750" indent="-285750">
              <a:buFont typeface="Arial" panose="020B0604020202020204" pitchFamily="34" charset="0"/>
              <a:buChar char="•"/>
            </a:pPr>
            <a:r>
              <a:rPr kumimoji="1" lang="ja-JP" altLang="en-US" sz="1400" dirty="0" smtClean="0"/>
              <a:t>なお、上記規則に一致していない </a:t>
            </a:r>
            <a:r>
              <a:rPr lang="en-US" altLang="ja-JP" sz="1400" dirty="0" smtClean="0"/>
              <a:t>DNS FQDN </a:t>
            </a:r>
            <a:r>
              <a:rPr lang="ja-JP" altLang="en-US" sz="1400" dirty="0" smtClean="0"/>
              <a:t>名を使用した </a:t>
            </a:r>
            <a:r>
              <a:rPr lang="en-US" altLang="ja-JP" sz="1400" dirty="0" smtClean="0"/>
              <a:t>URL </a:t>
            </a:r>
            <a:r>
              <a:rPr lang="ja-JP" altLang="en-US" sz="1400" dirty="0" smtClean="0"/>
              <a:t>でユーザーが中継ゲートウェイの </a:t>
            </a:r>
            <a:r>
              <a:rPr lang="en-US" altLang="ja-JP" sz="1400" dirty="0" smtClean="0"/>
              <a:t>IP </a:t>
            </a:r>
            <a:r>
              <a:rPr lang="ja-JP" altLang="en-US" sz="1400" dirty="0" smtClean="0"/>
              <a:t>アドレスの </a:t>
            </a:r>
            <a:r>
              <a:rPr lang="en-US" altLang="ja-JP" sz="1400" dirty="0" smtClean="0"/>
              <a:t>HTTPS </a:t>
            </a:r>
            <a:r>
              <a:rPr lang="ja-JP" altLang="en-US" sz="1400" dirty="0" smtClean="0"/>
              <a:t>ポートにアクセスした場合、中継ゲートウェイプログラムは、そのアクセスを、</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サーバーへのアクセスであるとして識別することができず、「シン・テレワークシステム」のアプリケーションがアクセスを試みたものであると認識し、通常の 「</a:t>
            </a:r>
            <a:r>
              <a:rPr lang="en-US" altLang="ja-JP" sz="1400" dirty="0" err="1" smtClean="0"/>
              <a:t>src</a:t>
            </a:r>
            <a:r>
              <a:rPr lang="en-US" altLang="ja-JP" sz="1400" dirty="0" smtClean="0"/>
              <a:t>/bin/ThinGate.cer</a:t>
            </a:r>
            <a:r>
              <a:rPr lang="ja-JP" altLang="en-US" sz="1400" dirty="0" smtClean="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smtClean="0"/>
              <a:t>クライアントの利用は可能であるが、</a:t>
            </a:r>
            <a:r>
              <a:rPr lang="en-US" altLang="ja-JP" sz="1400" dirty="0" smtClean="0"/>
              <a:t>SSL </a:t>
            </a:r>
            <a:r>
              <a:rPr lang="ja-JP" altLang="en-US" sz="1400" dirty="0" smtClean="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a:t>
            </a:r>
            <a:r>
              <a:rPr lang="ja-JP" altLang="en-US" sz="1800" dirty="0"/>
              <a:t>、 </a:t>
            </a:r>
            <a:r>
              <a:rPr lang="en-US" altLang="ja-JP" sz="1800" dirty="0" smtClean="0"/>
              <a:t>(1) </a:t>
            </a:r>
            <a:r>
              <a:rPr lang="ja-JP" altLang="en-US" sz="1800" dirty="0" smtClean="0"/>
              <a:t>「</a:t>
            </a:r>
            <a:r>
              <a:rPr lang="en-US" altLang="ja-JP" sz="1800" dirty="0" smtClean="0"/>
              <a:t>RSA </a:t>
            </a:r>
            <a:r>
              <a:rPr lang="ja-JP" altLang="en-US" sz="1800" dirty="0"/>
              <a:t>秘密鍵</a:t>
            </a:r>
            <a:r>
              <a:rPr lang="ja-JP" altLang="en-US" sz="1800" dirty="0" smtClean="0"/>
              <a:t>ファイル」 </a:t>
            </a:r>
            <a:r>
              <a:rPr lang="en-US" altLang="ja-JP" sz="1800" dirty="0" smtClean="0"/>
              <a:t>(</a:t>
            </a:r>
            <a:r>
              <a:rPr lang="ja-JP" altLang="en-US" sz="1800" dirty="0" smtClean="0"/>
              <a:t>パスフレーズで暗号化されていてはならない</a:t>
            </a:r>
            <a:r>
              <a:rPr lang="en-US" altLang="ja-JP" sz="1800" dirty="0" smtClean="0"/>
              <a:t>) </a:t>
            </a:r>
            <a:r>
              <a:rPr lang="ja-JP" altLang="en-US" sz="1800" dirty="0" smtClean="0"/>
              <a:t>および</a:t>
            </a:r>
            <a:r>
              <a:rPr lang="en-US" altLang="ja-JP" sz="1800" dirty="0" smtClean="0"/>
              <a:t>(2) </a:t>
            </a:r>
            <a:r>
              <a:rPr lang="ja-JP" altLang="en-US" sz="1800" dirty="0" smtClean="0"/>
              <a:t>「</a:t>
            </a:r>
            <a:r>
              <a:rPr lang="en-US" altLang="ja-JP" sz="1800" dirty="0" smtClean="0"/>
              <a:t>PEM </a:t>
            </a:r>
            <a:r>
              <a:rPr lang="ja-JP" altLang="en-US" sz="1800" dirty="0"/>
              <a:t>形式の証明書ファイル </a:t>
            </a:r>
            <a:r>
              <a:rPr lang="en-US" altLang="ja-JP" sz="1800" dirty="0" smtClean="0"/>
              <a:t>(PEM </a:t>
            </a:r>
            <a:r>
              <a:rPr lang="ja-JP" altLang="en-US" sz="1800" dirty="0" smtClean="0"/>
              <a:t>形式の証明書ファイルは、ホストそのものの証明書を先頭とし、中間証明書チェーンをその後に並べる形式のもの</a:t>
            </a:r>
            <a:r>
              <a:rPr lang="en-US" altLang="ja-JP" sz="1800" dirty="0" smtClean="0"/>
              <a:t>)</a:t>
            </a:r>
            <a:r>
              <a:rPr lang="ja-JP" altLang="en-US" sz="1800" dirty="0" smtClean="0"/>
              <a:t>」</a:t>
            </a:r>
            <a:r>
              <a:rPr lang="en-US" altLang="ja-JP" sz="1800" dirty="0" smtClean="0"/>
              <a:t> </a:t>
            </a:r>
            <a:r>
              <a:rPr lang="ja-JP" altLang="en-US" sz="1800" dirty="0" smtClean="0"/>
              <a:t>として用意する。すなわち、</a:t>
            </a:r>
            <a:r>
              <a:rPr lang="en-US" altLang="ja-JP" sz="1800" dirty="0" smtClean="0"/>
              <a:t>(1) </a:t>
            </a:r>
            <a:r>
              <a:rPr lang="ja-JP" altLang="en-US" sz="1800" dirty="0" smtClean="0"/>
              <a:t>「</a:t>
            </a:r>
            <a:r>
              <a:rPr lang="en-US" altLang="ja-JP" sz="1800" dirty="0" err="1" smtClean="0"/>
              <a:t>cert.key</a:t>
            </a:r>
            <a:r>
              <a:rPr lang="ja-JP" altLang="en-US" sz="1800" dirty="0" smtClean="0"/>
              <a:t>」と </a:t>
            </a:r>
            <a:r>
              <a:rPr lang="en-US" altLang="ja-JP" sz="1800" dirty="0" smtClean="0"/>
              <a:t>(2) </a:t>
            </a:r>
            <a:r>
              <a:rPr lang="ja-JP" altLang="en-US" sz="1800" dirty="0" smtClean="0"/>
              <a:t>「</a:t>
            </a:r>
            <a:r>
              <a:rPr lang="en-US" altLang="ja-JP" sz="1800" dirty="0" smtClean="0"/>
              <a:t>cert.cer</a:t>
            </a:r>
            <a:r>
              <a:rPr lang="ja-JP" altLang="en-US" sz="1800" dirty="0" smtClean="0"/>
              <a:t>」というような </a:t>
            </a:r>
            <a:r>
              <a:rPr lang="en-US" altLang="ja-JP" sz="1800" dirty="0" smtClean="0"/>
              <a:t>2 </a:t>
            </a:r>
            <a:r>
              <a:rPr lang="ja-JP" altLang="en-US" sz="1800" dirty="0" err="1" smtClean="0"/>
              <a:t>つの</a:t>
            </a:r>
            <a:r>
              <a:rPr lang="ja-JP" altLang="en-US" sz="1800" dirty="0" smtClean="0"/>
              <a:t>ファイル名のファイルが用意されたことになる。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PKCS#12 </a:t>
            </a:r>
            <a:r>
              <a:rPr lang="ja-JP" altLang="en-US" sz="1600" dirty="0" smtClean="0"/>
              <a:t>形式のファイル </a:t>
            </a:r>
            <a:r>
              <a:rPr lang="en-US" altLang="ja-JP" sz="1600" dirty="0" smtClean="0"/>
              <a:t>(</a:t>
            </a:r>
            <a:r>
              <a:rPr lang="ja-JP" altLang="en-US" sz="1600" dirty="0" smtClean="0"/>
              <a:t>証明書と秘密鍵が合体している </a:t>
            </a:r>
            <a:r>
              <a:rPr lang="en-US" altLang="ja-JP" sz="1600" dirty="0" smtClean="0"/>
              <a:t>1 </a:t>
            </a:r>
            <a:r>
              <a:rPr lang="ja-JP" altLang="en-US" sz="1600" dirty="0" err="1" smtClean="0"/>
              <a:t>つの</a:t>
            </a:r>
            <a:r>
              <a:rPr lang="ja-JP" altLang="en-US" sz="1600" dirty="0" smtClean="0"/>
              <a:t>バイナリファイル</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smtClean="0"/>
              <a:t>に分離することが可能である。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 (1) </a:t>
            </a:r>
            <a:r>
              <a:rPr lang="en-US" altLang="ja-JP" sz="1800" dirty="0" err="1" smtClean="0"/>
              <a:t>cert.key</a:t>
            </a:r>
            <a:r>
              <a:rPr lang="en-US" altLang="ja-JP" sz="1800" dirty="0" smtClean="0"/>
              <a:t> </a:t>
            </a:r>
            <a:r>
              <a:rPr lang="ja-JP" altLang="en-US" sz="1800" dirty="0" smtClean="0"/>
              <a:t>ファイル</a:t>
            </a:r>
            <a:r>
              <a:rPr lang="en-US" altLang="ja-JP" sz="1800" dirty="0" smtClean="0"/>
              <a:t> </a:t>
            </a:r>
            <a:r>
              <a:rPr lang="ja-JP" altLang="en-US" sz="1800" dirty="0" smtClean="0"/>
              <a:t>と </a:t>
            </a:r>
            <a:r>
              <a:rPr lang="en-US" altLang="ja-JP" sz="1800" dirty="0" smtClean="0"/>
              <a:t>(2) cert.cer </a:t>
            </a:r>
            <a:r>
              <a:rPr lang="ja-JP" altLang="en-US" sz="1800" dirty="0" smtClean="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サーバー」のホスト上の任意のディレクトリ上に保存する。</a:t>
            </a:r>
            <a:endParaRPr lang="en-US" altLang="ja-JP" sz="1400" dirty="0" smtClean="0"/>
          </a:p>
          <a:p>
            <a:pPr marL="342900" indent="-342900">
              <a:buFont typeface="+mj-lt"/>
              <a:buAutoNum type="arabicPeriod"/>
            </a:pPr>
            <a:r>
              <a:rPr lang="ja-JP" altLang="en-US" sz="1800" dirty="0" smtClean="0"/>
              <a:t>「</a:t>
            </a:r>
            <a:r>
              <a:rPr lang="en-US" altLang="ja-JP" sz="1800" dirty="0" smtClean="0"/>
              <a:t>5-6</a:t>
            </a:r>
            <a:r>
              <a:rPr lang="ja-JP" altLang="en-US" sz="1800" dirty="0" smtClean="0"/>
              <a:t>」の手順に従い、「</a:t>
            </a:r>
            <a:r>
              <a:rPr lang="en-US" altLang="ja-JP" sz="1800" dirty="0" smtClean="0"/>
              <a:t>ThinGate.ini</a:t>
            </a:r>
            <a:r>
              <a:rPr lang="ja-JP" altLang="en-US" sz="1800" dirty="0" smtClean="0"/>
              <a:t>」ファイルを開き、下図のように、</a:t>
            </a:r>
            <a:r>
              <a:rPr lang="en-US" altLang="ja-JP" sz="1800" dirty="0" smtClean="0"/>
              <a:t>(1) </a:t>
            </a:r>
            <a:r>
              <a:rPr lang="en-US" altLang="ja-JP" sz="1800" dirty="0" err="1" smtClean="0"/>
              <a:t>cert.key</a:t>
            </a:r>
            <a:r>
              <a:rPr lang="en-US" altLang="ja-JP" sz="1800" dirty="0" smtClean="0"/>
              <a:t> </a:t>
            </a:r>
            <a:r>
              <a:rPr lang="ja-JP" altLang="en-US" sz="1800" dirty="0" smtClean="0"/>
              <a:t>ファイルと </a:t>
            </a:r>
            <a:r>
              <a:rPr lang="en-US" altLang="ja-JP" sz="1800" dirty="0" smtClean="0"/>
              <a:t>(2) cert.cer </a:t>
            </a:r>
            <a:r>
              <a:rPr lang="ja-JP" altLang="en-US" sz="1800" dirty="0" smtClean="0"/>
              <a:t>ファイルを指定する。</a:t>
            </a:r>
            <a:r>
              <a:rPr lang="en-US" altLang="ja-JP" sz="1800" dirty="0" smtClean="0"/>
              <a:t>ThinGate.ini </a:t>
            </a:r>
            <a:r>
              <a:rPr lang="ja-JP" altLang="en-US" sz="1800" dirty="0" smtClean="0"/>
              <a:t>の内容を変更した場合は、デーモンを再起動する必要がある。詳しくは「</a:t>
            </a:r>
            <a:r>
              <a:rPr lang="en-US" altLang="ja-JP" sz="1800" dirty="0" smtClean="0"/>
              <a:t>5-6</a:t>
            </a:r>
            <a:r>
              <a:rPr lang="ja-JP" altLang="en-US" sz="1800" dirty="0" smtClean="0"/>
              <a:t>」を参照すること。</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証明書購入費用が発生。</a:t>
            </a:r>
            <a:endParaRPr kumimoji="1" lang="ja-JP" altLang="en-US" dirty="0">
              <a:solidFill>
                <a:schemeClr val="accent6">
                  <a:lumMod val="75000"/>
                </a:schemeClr>
              </a:solidFill>
            </a:endParaRP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/certs/cert.cer </a:t>
            </a:r>
            <a:r>
              <a:rPr lang="ja-JP" altLang="en-US" sz="1000" dirty="0" smtClean="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smtClean="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a:t>
            </a:r>
            <a:r>
              <a:rPr lang="en-US" altLang="ja-JP" sz="1000" dirty="0" err="1" smtClean="0">
                <a:solidFill>
                  <a:srgbClr val="0000FF"/>
                </a:solidFill>
              </a:rPr>
              <a:t>cert.key</a:t>
            </a:r>
            <a:r>
              <a:rPr lang="en-US" altLang="ja-JP" sz="1000" dirty="0" smtClean="0">
                <a:solidFill>
                  <a:srgbClr val="0000FF"/>
                </a:solidFill>
              </a:rPr>
              <a:t> </a:t>
            </a:r>
            <a:r>
              <a:rPr lang="ja-JP" altLang="en-US" sz="1000" dirty="0" smtClean="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a:t>
            </a:r>
            <a:r>
              <a:rPr lang="ja-JP" altLang="en-US" sz="1000" dirty="0" smtClean="0">
                <a:solidFill>
                  <a:srgbClr val="0000FF"/>
                </a:solidFill>
              </a:rPr>
              <a:t>」</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t>user123 </a:t>
            </a:r>
            <a:r>
              <a:rPr lang="en-US" altLang="ja-JP" sz="1000" dirty="0" smtClean="0">
                <a:solidFill>
                  <a:srgbClr val="0000FF"/>
                </a:solidFill>
              </a:rPr>
              <a:t>(</a:t>
            </a:r>
            <a:r>
              <a:rPr lang="ja-JP" altLang="en-US" sz="1000" dirty="0" smtClean="0">
                <a:solidFill>
                  <a:srgbClr val="0000FF"/>
                </a:solidFill>
              </a:rPr>
              <a:t>無視される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t>pass123</a:t>
            </a:r>
            <a:r>
              <a:rPr lang="en-US" altLang="ja-JP" sz="1000" dirty="0"/>
              <a:t>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で参照している証明書ファイルや秘密鍵ファイルを更新した場合、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証明書の更新メンテナンス作業は、デーモンを再起動することなく実施可能である。</a:t>
            </a:r>
            <a:r>
              <a:rPr kumimoji="1" lang="ja-JP" altLang="en-US" sz="1100" dirty="0" smtClean="0"/>
              <a:t>ただし、即時に新しい証明書ファイルを適用したい場合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2796344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2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 </a:t>
            </a:r>
            <a:r>
              <a:rPr lang="en-US" altLang="ja-JP" sz="1100" dirty="0" smtClean="0"/>
              <a:t>(</a:t>
            </a:r>
            <a:r>
              <a:rPr lang="ja-JP" altLang="en-US" sz="1100" dirty="0" smtClean="0"/>
              <a:t>ファイル名は異なっても良い</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 </a:t>
            </a:r>
            <a:r>
              <a:rPr lang="en-US" altLang="ja-JP" sz="1100" dirty="0" smtClean="0"/>
              <a:t>(</a:t>
            </a:r>
            <a:r>
              <a:rPr lang="ja-JP" altLang="en-US" sz="1100" dirty="0"/>
              <a:t>ファイル名は異なっても良い</a:t>
            </a:r>
            <a:r>
              <a:rPr lang="en-US" altLang="ja-JP" sz="1100" dirty="0"/>
              <a:t>)</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lang="en-US" altLang="ja-JP" sz="1600" dirty="0" smtClean="0"/>
          </a:p>
          <a:p>
            <a:pPr lvl="1">
              <a:lnSpc>
                <a:spcPct val="120000"/>
              </a:lnSpc>
            </a:pPr>
            <a:r>
              <a:rPr kumimoji="1" lang="ja-JP" altLang="en-US" sz="1500" dirty="0" smtClean="0"/>
              <a:t>「シン・テレワークシステム 中継ゲートウェイ スタンドアロン版」</a:t>
            </a:r>
            <a:r>
              <a:rPr lang="ja-JP" altLang="en-US" sz="1500" dirty="0" smtClean="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」のために、</a:t>
            </a:r>
            <a:r>
              <a:rPr lang="ja-JP" altLang="en-US" sz="1500" dirty="0" smtClean="0"/>
              <a:t>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a:t>
            </a:r>
            <a:r>
              <a:rPr lang="ja-JP" altLang="en-US" sz="1400" dirty="0" smtClean="0"/>
              <a:t> </a:t>
            </a:r>
            <a:r>
              <a:rPr lang="ja-JP" altLang="en-US" sz="1400" dirty="0"/>
              <a:t>「シン・テレワークシステム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a:t>
            </a:r>
            <a:r>
              <a:rPr lang="ja-JP" altLang="en-US" sz="1400" dirty="0" smtClean="0"/>
              <a:t>、自動的・定期的に</a:t>
            </a:r>
            <a:r>
              <a:rPr lang="ja-JP" altLang="en-US" sz="1400" dirty="0"/>
              <a:t>、</a:t>
            </a:r>
            <a:r>
              <a:rPr lang="ja-JP" altLang="en-US" sz="1400" dirty="0" smtClean="0"/>
              <a:t>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a:t>
            </a:r>
            <a:r>
              <a:rPr lang="en-US" altLang="ja-JP" sz="3200" dirty="0" smtClean="0"/>
              <a:t>.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186559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前頁の要件を満たす証明書ファイル提供サーバーを用意した後は、シン・テレワークシステム 中継ゲートウェイ</a:t>
            </a:r>
            <a:r>
              <a:rPr lang="ja-JP" altLang="en-US" sz="1800" dirty="0" smtClean="0"/>
              <a:t>の設定ファイル </a:t>
            </a:r>
            <a:r>
              <a:rPr lang="en-US" altLang="ja-JP" sz="1800" dirty="0" smtClean="0"/>
              <a:t>『ThinGate.ini』 </a:t>
            </a:r>
            <a:r>
              <a:rPr lang="ja-JP" altLang="en-US" sz="1800" dirty="0" smtClean="0"/>
              <a:t>を</a:t>
            </a:r>
            <a:r>
              <a:rPr lang="ja-JP" altLang="en-US" sz="1800" dirty="0"/>
              <a:t>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smtClean="0"/>
              <a:t>以下の</a:t>
            </a:r>
            <a:r>
              <a:rPr lang="ja-JP" altLang="en-US" sz="1800" dirty="0"/>
              <a:t>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r>
              <a:rPr lang="ja-JP" altLang="en-US" sz="1800" dirty="0" smtClean="0"/>
              <a:t>。</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a:t>
            </a:r>
            <a:r>
              <a:rPr lang="en-US" altLang="ja-JP" sz="1400" dirty="0" smtClean="0"/>
              <a:t>telework-soumu1.example.org</a:t>
            </a:r>
            <a:r>
              <a:rPr lang="en-US" altLang="ja-JP" sz="1400" dirty="0"/>
              <a:t>/)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証明書サーバーからの証明書のダウンロードに失敗していると考えられる場合は、シン・テレワークシステム 中継ゲートウェイプログラムが出力する「</a:t>
            </a:r>
            <a:r>
              <a:rPr lang="en-US" altLang="ja-JP" sz="1400" dirty="0" err="1" smtClean="0"/>
              <a:t>gate_log</a:t>
            </a:r>
            <a:r>
              <a:rPr lang="ja-JP" altLang="en-US" sz="1400" dirty="0" smtClean="0"/>
              <a:t>」ディレクトリのログを参照して、原因を特定して改善する。</a:t>
            </a:r>
            <a:endParaRPr lang="ja-JP" altLang="en-US" sz="1400" dirty="0"/>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https</a:t>
            </a:r>
            <a:r>
              <a:rPr lang="en-US" altLang="ja-JP" sz="1000" dirty="0">
                <a:solidFill>
                  <a:srgbClr val="0000FF"/>
                </a:solidFill>
              </a:rPr>
              <a:t>://</a:t>
            </a:r>
            <a:r>
              <a:rPr lang="en-US" altLang="ja-JP" sz="1000" dirty="0" smtClean="0">
                <a:solidFill>
                  <a:srgbClr val="0000FF"/>
                </a:solidFill>
              </a:rPr>
              <a:t>ssl-cert-server.example.org/wildcard_cert_files/websocket.jp/latest/cert.cer</a:t>
            </a:r>
            <a:r>
              <a:rPr lang="en-US" altLang="ja-JP" sz="1000" dirty="0">
                <a:solidFill>
                  <a:srgbClr val="0000FF"/>
                </a:solidFill>
              </a:rPr>
              <a:t>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a:t>
            </a:r>
            <a:r>
              <a:rPr lang="en-US" altLang="ja-JP" sz="1000" dirty="0" smtClean="0">
                <a:solidFill>
                  <a:srgbClr val="0000FF"/>
                </a:solidFill>
              </a:rPr>
              <a:t>ssl-cert-server.example.org/wildcard_cert_files/websocket.jp/latest/cert.key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solidFill>
                  <a:srgbClr val="0000FF"/>
                </a:solidFill>
              </a:rPr>
              <a:t>user123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solidFill>
                  <a:srgbClr val="0000FF"/>
                </a:solidFill>
              </a:rPr>
              <a:t>pass123</a:t>
            </a:r>
            <a:r>
              <a:rPr lang="en-US" altLang="ja-JP" sz="1000" dirty="0">
                <a:solidFill>
                  <a:srgbClr val="0000FF"/>
                </a:solidFill>
              </a:rPr>
              <a:t>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 </a:t>
            </a:r>
            <a:r>
              <a:rPr kumimoji="1" lang="en-US" altLang="ja-JP" sz="1100" dirty="0" smtClean="0"/>
              <a:t>URL </a:t>
            </a:r>
            <a:r>
              <a:rPr kumimoji="1" lang="ja-JP" altLang="en-US" sz="1100" dirty="0" smtClean="0"/>
              <a:t>や秘密鍵 </a:t>
            </a:r>
            <a:r>
              <a:rPr kumimoji="1" lang="en-US" altLang="ja-JP" sz="1100" dirty="0" smtClean="0"/>
              <a:t>URL </a:t>
            </a:r>
            <a:r>
              <a:rPr kumimoji="1" lang="ja-JP" altLang="en-US" sz="1100" dirty="0" smtClean="0"/>
              <a:t>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 </a:t>
            </a:r>
            <a:r>
              <a:rPr kumimoji="1" lang="en-US" altLang="ja-JP" sz="1100" b="1" u="sng" dirty="0" smtClean="0">
                <a:solidFill>
                  <a:schemeClr val="accent6">
                    <a:lumMod val="50000"/>
                  </a:schemeClr>
                </a:solidFill>
              </a:rPr>
              <a:t>(</a:t>
            </a:r>
            <a:r>
              <a:rPr kumimoji="1" lang="ja-JP" altLang="en-US" sz="1100" b="1" u="sng" dirty="0" smtClean="0">
                <a:solidFill>
                  <a:schemeClr val="accent6">
                    <a:lumMod val="50000"/>
                  </a:schemeClr>
                </a:solidFill>
              </a:rPr>
              <a:t>この </a:t>
            </a:r>
            <a:r>
              <a:rPr kumimoji="1" lang="en-US" altLang="ja-JP" sz="1100" b="1" u="sng" dirty="0" smtClean="0">
                <a:solidFill>
                  <a:schemeClr val="accent6">
                    <a:lumMod val="50000"/>
                  </a:schemeClr>
                </a:solidFill>
              </a:rPr>
              <a:t>URL </a:t>
            </a:r>
            <a:r>
              <a:rPr kumimoji="1" lang="ja-JP" altLang="en-US" sz="1100" b="1" u="sng" dirty="0" smtClean="0">
                <a:solidFill>
                  <a:schemeClr val="accent6">
                    <a:lumMod val="50000"/>
                  </a:schemeClr>
                </a:solidFill>
              </a:rPr>
              <a:t>で指定した証明書供給用 </a:t>
            </a:r>
            <a:r>
              <a:rPr kumimoji="1" lang="en-US" altLang="ja-JP" sz="1100" b="1" u="sng" dirty="0" smtClean="0">
                <a:solidFill>
                  <a:schemeClr val="accent6">
                    <a:lumMod val="50000"/>
                  </a:schemeClr>
                </a:solidFill>
              </a:rPr>
              <a:t>Web </a:t>
            </a:r>
            <a:r>
              <a:rPr kumimoji="1" lang="ja-JP" altLang="en-US" sz="1100" b="1" u="sng" dirty="0" smtClean="0">
                <a:solidFill>
                  <a:schemeClr val="accent6">
                    <a:lumMod val="50000"/>
                  </a:schemeClr>
                </a:solidFill>
              </a:rPr>
              <a:t>サーバーのファイルの更新</a:t>
            </a:r>
            <a:r>
              <a:rPr kumimoji="1" lang="en-US" altLang="ja-JP" sz="1100" b="1" u="sng" dirty="0" smtClean="0">
                <a:solidFill>
                  <a:schemeClr val="accent6">
                    <a:lumMod val="50000"/>
                  </a:schemeClr>
                </a:solidFill>
              </a:rPr>
              <a:t>) </a:t>
            </a:r>
            <a:r>
              <a:rPr kumimoji="1" lang="ja-JP" altLang="en-US" sz="1100" b="1" u="sng" dirty="0" smtClean="0">
                <a:solidFill>
                  <a:schemeClr val="accent6">
                    <a:lumMod val="50000"/>
                  </a:schemeClr>
                </a:solidFill>
              </a:rPr>
              <a:t>は、デーモンを再起動することなく実施可能である。</a:t>
            </a:r>
            <a:r>
              <a:rPr kumimoji="1" lang="ja-JP" altLang="en-US" sz="1100" dirty="0" smtClean="0"/>
              <a:t>ただし、即時に新しい証明書を </a:t>
            </a:r>
            <a:r>
              <a:rPr kumimoji="1" lang="en-US" altLang="ja-JP" sz="1100" dirty="0" smtClean="0"/>
              <a:t>URL </a:t>
            </a:r>
            <a:r>
              <a:rPr kumimoji="1" lang="ja-JP" altLang="en-US" sz="1100" dirty="0" smtClean="0"/>
              <a:t>から再読込して適用したい場合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10585427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 「シン・テレワークシステム 中継ゲートウェイ スタンドアロン版」は、 </a:t>
            </a:r>
            <a:r>
              <a:rPr lang="en-US" altLang="ja-JP" sz="1200" dirty="0" smtClean="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smtClean="0"/>
              <a:t>背景</a:t>
            </a:r>
            <a:endParaRPr kumimoji="1" lang="en-US" altLang="ja-JP" sz="1800" dirty="0" smtClean="0"/>
          </a:p>
          <a:p>
            <a:pPr lvl="1"/>
            <a:r>
              <a:rPr kumimoji="1" lang="ja-JP" altLang="en-US" sz="1400" dirty="0" smtClean="0"/>
              <a:t>シン・テレワークシステム クライアントアプリは、</a:t>
            </a:r>
            <a:r>
              <a:rPr kumimoji="1" lang="en-US" altLang="ja-JP" sz="1400" dirty="0" err="1" smtClean="0"/>
              <a:t>mstsc</a:t>
            </a:r>
            <a:r>
              <a:rPr kumimoji="1" lang="en-US" altLang="ja-JP" sz="1400" dirty="0" smtClean="0"/>
              <a:t> </a:t>
            </a:r>
            <a:r>
              <a:rPr kumimoji="1" lang="ja-JP" altLang="en-US" sz="1400" dirty="0" smtClean="0"/>
              <a:t>等のリモートデスクトップクライアントプロセスを内部的に呼び出し、その際の接続先を、同クライアントアプリが一時的に開設する、</a:t>
            </a:r>
            <a:r>
              <a:rPr kumimoji="1" lang="en-US" altLang="ja-JP" sz="1400" dirty="0" smtClean="0"/>
              <a:t>localhost </a:t>
            </a:r>
            <a:r>
              <a:rPr kumimoji="1" lang="ja-JP" altLang="en-US" sz="1400" dirty="0" smtClean="0"/>
              <a:t>からの接続のみを受付ける </a:t>
            </a:r>
            <a:r>
              <a:rPr kumimoji="1" lang="en-US" altLang="ja-JP" sz="1400" dirty="0" smtClean="0"/>
              <a:t>TCP </a:t>
            </a:r>
            <a:r>
              <a:rPr kumimoji="1" lang="ja-JP" altLang="en-US" sz="1400" dirty="0" smtClean="0"/>
              <a:t>ポートフォワーダに設定する。</a:t>
            </a:r>
            <a:endParaRPr kumimoji="1" lang="en-US" altLang="ja-JP" sz="1400" dirty="0" smtClean="0"/>
          </a:p>
          <a:p>
            <a:pPr lvl="1"/>
            <a:r>
              <a:rPr kumimoji="1" lang="ja-JP" altLang="en-US" sz="1400" dirty="0" smtClean="0"/>
              <a:t>この際、これらの被呼び出しプロセスの接続先表示名をフレンドリ文字列 </a:t>
            </a:r>
            <a:r>
              <a:rPr kumimoji="1" lang="en-US" altLang="ja-JP" sz="1400" dirty="0" smtClean="0"/>
              <a:t>(</a:t>
            </a:r>
            <a:r>
              <a:rPr kumimoji="1" lang="ja-JP" altLang="en-US" sz="1400" dirty="0" smtClean="0"/>
              <a:t>ユーザーにとって親しみやすい文字列であるという意味</a:t>
            </a:r>
            <a:r>
              <a:rPr kumimoji="1" lang="en-US" altLang="ja-JP" sz="1400" dirty="0" smtClean="0"/>
              <a:t>) </a:t>
            </a:r>
            <a:r>
              <a:rPr kumimoji="1" lang="ja-JP" altLang="en-US" sz="1400" dirty="0" smtClean="0"/>
              <a:t>とするため、以下の工夫を実施している。</a:t>
            </a:r>
            <a:endParaRPr kumimoji="1" lang="en-US" altLang="ja-JP" sz="1400" dirty="0" smtClean="0"/>
          </a:p>
          <a:p>
            <a:pPr lvl="2"/>
            <a:r>
              <a:rPr kumimoji="1" lang="ja-JP" altLang="en-US" sz="1200" dirty="0" smtClean="0"/>
              <a:t>接続先を </a:t>
            </a:r>
            <a:r>
              <a:rPr kumimoji="1" lang="en-US" altLang="ja-JP" sz="1200" dirty="0" smtClean="0"/>
              <a:t>"127.0.0.1" </a:t>
            </a:r>
            <a:r>
              <a:rPr kumimoji="1" lang="ja-JP" altLang="en-US" sz="1200" dirty="0" smtClean="0"/>
              <a:t>または </a:t>
            </a:r>
            <a:r>
              <a:rPr kumimoji="1" lang="en-US" altLang="ja-JP" sz="1200" dirty="0" smtClean="0"/>
              <a:t>"[::1]" </a:t>
            </a:r>
            <a:r>
              <a:rPr kumimoji="1" lang="ja-JP" altLang="en-US" sz="1200" dirty="0" smtClean="0"/>
              <a:t>の </a:t>
            </a:r>
            <a:r>
              <a:rPr kumimoji="1" lang="en-US" altLang="ja-JP" sz="1200" dirty="0" smtClean="0"/>
              <a:t>localhost </a:t>
            </a:r>
            <a:r>
              <a:rPr kumimoji="1" lang="ja-JP" altLang="en-US" sz="1200" dirty="0" smtClean="0"/>
              <a:t>を意味する </a:t>
            </a:r>
            <a:r>
              <a:rPr kumimoji="1" lang="en-US" altLang="ja-JP" sz="1200" dirty="0" smtClean="0"/>
              <a:t>IP </a:t>
            </a:r>
            <a:r>
              <a:rPr kumimoji="1" lang="ja-JP" altLang="en-US" sz="1200" dirty="0" smtClean="0"/>
              <a:t>アドレスで指定する代わりに、例えばコンピュータ </a:t>
            </a:r>
            <a:r>
              <a:rPr kumimoji="1" lang="en-US" altLang="ja-JP" sz="1200" dirty="0" smtClean="0"/>
              <a:t>ID </a:t>
            </a:r>
            <a:r>
              <a:rPr kumimoji="1" lang="ja-JP" altLang="en-US" sz="1200" dirty="0" smtClean="0"/>
              <a:t>が </a:t>
            </a:r>
            <a:r>
              <a:rPr kumimoji="1" lang="en-US" altLang="ja-JP" sz="1200" dirty="0" err="1" smtClean="0"/>
              <a:t>abc</a:t>
            </a:r>
            <a:r>
              <a:rPr kumimoji="1" lang="en-US" altLang="ja-JP" sz="1200" dirty="0" smtClean="0"/>
              <a:t> </a:t>
            </a:r>
            <a:r>
              <a:rPr kumimoji="1" lang="ja-JP" altLang="en-US" sz="1200" dirty="0" smtClean="0"/>
              <a:t>の場合、</a:t>
            </a:r>
            <a:r>
              <a:rPr kumimoji="1" lang="en-US" altLang="ja-JP" sz="1200" dirty="0" smtClean="0"/>
              <a:t>"abc.secure.ipantt.net" </a:t>
            </a:r>
            <a:r>
              <a:rPr kumimoji="1" lang="ja-JP" altLang="en-US" sz="1200" dirty="0" smtClean="0"/>
              <a:t>または </a:t>
            </a:r>
            <a:r>
              <a:rPr kumimoji="1" lang="en-US" altLang="ja-JP" sz="1200" dirty="0" smtClean="0"/>
              <a:t>"abc.secure6.ipantt.net" </a:t>
            </a:r>
            <a:r>
              <a:rPr kumimoji="1" lang="ja-JP" altLang="en-US" sz="1200" dirty="0" smtClean="0"/>
              <a:t>という </a:t>
            </a:r>
            <a:r>
              <a:rPr kumimoji="1" lang="en-US" altLang="ja-JP" sz="1200" dirty="0" smtClean="0"/>
              <a:t>FQDN DNS </a:t>
            </a:r>
            <a:r>
              <a:rPr kumimoji="1" lang="ja-JP" altLang="en-US" sz="1200" dirty="0" smtClean="0"/>
              <a:t>を指定する。これらの </a:t>
            </a:r>
            <a:r>
              <a:rPr kumimoji="1" lang="en-US" altLang="ja-JP" sz="1200" dirty="0" smtClean="0"/>
              <a:t>FQDN DNS </a:t>
            </a:r>
            <a:r>
              <a:rPr kumimoji="1" lang="ja-JP" altLang="en-US" sz="1200" dirty="0" smtClean="0"/>
              <a:t>が</a:t>
            </a:r>
            <a:r>
              <a:rPr lang="en-US" altLang="ja-JP" sz="1200" dirty="0" smtClean="0"/>
              <a:t> </a:t>
            </a:r>
            <a:r>
              <a:rPr lang="en-US" altLang="ja-JP" sz="1200" dirty="0"/>
              <a:t>"127.0.0.1" </a:t>
            </a:r>
            <a:r>
              <a:rPr lang="ja-JP" altLang="en-US" sz="1200" dirty="0"/>
              <a:t>または </a:t>
            </a:r>
            <a:r>
              <a:rPr lang="en-US" altLang="ja-JP" sz="1200" dirty="0"/>
              <a:t>"[::1</a:t>
            </a:r>
            <a:r>
              <a:rPr lang="en-US" altLang="ja-JP" sz="1200" dirty="0" smtClean="0"/>
              <a:t>]"</a:t>
            </a:r>
            <a:r>
              <a:rPr lang="ja-JP" altLang="en-US" sz="1200" dirty="0" smtClean="0"/>
              <a:t> に関連付けられているならば、これらの </a:t>
            </a:r>
            <a:r>
              <a:rPr lang="en-US" altLang="ja-JP" sz="1200" dirty="0" smtClean="0"/>
              <a:t>FQDN DNS </a:t>
            </a:r>
            <a:r>
              <a:rPr lang="ja-JP" altLang="en-US" sz="1200" dirty="0" smtClean="0"/>
              <a:t>が使用される。一方、これらの </a:t>
            </a:r>
            <a:r>
              <a:rPr lang="en-US" altLang="ja-JP" sz="1200" dirty="0" smtClean="0"/>
              <a:t>FQDN DNS </a:t>
            </a:r>
            <a:r>
              <a:rPr lang="ja-JP" altLang="en-US" sz="1200" dirty="0" smtClean="0"/>
              <a:t>に対する </a:t>
            </a:r>
            <a:r>
              <a:rPr lang="en-US" altLang="ja-JP" sz="1200" dirty="0" smtClean="0"/>
              <a:t>DNS </a:t>
            </a:r>
            <a:r>
              <a:rPr lang="ja-JP" altLang="en-US" sz="1200" dirty="0" smtClean="0"/>
              <a:t>クエリの結果、異なる </a:t>
            </a:r>
            <a:r>
              <a:rPr lang="en-US" altLang="ja-JP" sz="1200" dirty="0" smtClean="0"/>
              <a:t>IP </a:t>
            </a:r>
            <a:r>
              <a:rPr lang="ja-JP" altLang="en-US" sz="1200" dirty="0" smtClean="0"/>
              <a:t>アドレスが応答されたり、応答がなかったりした場合は、</a:t>
            </a:r>
            <a:r>
              <a:rPr lang="en-US" altLang="ja-JP" sz="1200" dirty="0"/>
              <a:t> "127.0.0.1" </a:t>
            </a:r>
            <a:r>
              <a:rPr lang="ja-JP" altLang="en-US" sz="1200" dirty="0"/>
              <a:t>または </a:t>
            </a:r>
            <a:r>
              <a:rPr lang="en-US" altLang="ja-JP" sz="1200" dirty="0"/>
              <a:t>"[::1</a:t>
            </a:r>
            <a:r>
              <a:rPr lang="en-US" altLang="ja-JP" sz="1200" dirty="0" smtClean="0"/>
              <a:t>]"</a:t>
            </a:r>
            <a:r>
              <a:rPr lang="ja-JP" altLang="en-US" sz="1200" dirty="0" smtClean="0"/>
              <a:t> という </a:t>
            </a:r>
            <a:r>
              <a:rPr lang="en-US" altLang="ja-JP" sz="1200" dirty="0" smtClean="0"/>
              <a:t>IP </a:t>
            </a:r>
            <a:r>
              <a:rPr lang="ja-JP" altLang="en-US" sz="1200" dirty="0" smtClean="0"/>
              <a:t>アドレスを直接指定する。</a:t>
            </a:r>
            <a:endParaRPr lang="en-US" altLang="ja-JP" sz="1200" dirty="0" smtClean="0"/>
          </a:p>
          <a:p>
            <a:pPr lvl="1"/>
            <a:r>
              <a:rPr kumimoji="1" lang="ja-JP" altLang="en-US" sz="1400" dirty="0" smtClean="0"/>
              <a:t>上記における </a:t>
            </a:r>
            <a:r>
              <a:rPr kumimoji="1" lang="en-US" altLang="ja-JP" sz="1400" dirty="0" smtClean="0"/>
              <a:t>"ipantt.net" </a:t>
            </a:r>
            <a:r>
              <a:rPr kumimoji="1" lang="ja-JP" altLang="en-US" sz="1400" dirty="0" smtClean="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smtClean="0"/>
              <a:t>DNS </a:t>
            </a:r>
            <a:r>
              <a:rPr kumimoji="1" lang="ja-JP" altLang="en-US" sz="1400" dirty="0" smtClean="0"/>
              <a:t>サーバーの運用も永続的である保証はない。将来、</a:t>
            </a:r>
            <a:r>
              <a:rPr kumimoji="1" lang="en-US" altLang="ja-JP" sz="1400" dirty="0" smtClean="0"/>
              <a:t>"ipantt.net" </a:t>
            </a:r>
            <a:r>
              <a:rPr kumimoji="1" lang="ja-JP" altLang="en-US" sz="1400" dirty="0" smtClean="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a:t>
            </a:r>
            <a:r>
              <a:rPr lang="ja-JP" altLang="en-US" sz="1400" dirty="0" smtClean="0"/>
              <a:t>呼び出す際、</a:t>
            </a:r>
            <a:r>
              <a:rPr kumimoji="1" lang="ja-JP" altLang="en-US" sz="1400" dirty="0" smtClean="0"/>
              <a:t>安全のため、代わりに </a:t>
            </a:r>
            <a:r>
              <a:rPr lang="en-US" altLang="ja-JP" sz="1400" dirty="0"/>
              <a:t>"127.0.0.1" </a:t>
            </a:r>
            <a:r>
              <a:rPr lang="ja-JP" altLang="en-US" sz="1400" dirty="0"/>
              <a:t>または </a:t>
            </a:r>
            <a:r>
              <a:rPr lang="en-US" altLang="ja-JP" sz="1400" dirty="0"/>
              <a:t>"[::1]"</a:t>
            </a:r>
            <a:r>
              <a:rPr lang="ja-JP" altLang="en-US" sz="1400" dirty="0"/>
              <a:t> </a:t>
            </a:r>
            <a:r>
              <a:rPr lang="ja-JP" altLang="en-US" sz="1400" dirty="0" smtClean="0"/>
              <a:t>を指定するようになる。</a:t>
            </a:r>
            <a:endParaRPr lang="en-US" altLang="ja-JP" sz="1400" dirty="0" smtClean="0"/>
          </a:p>
          <a:p>
            <a:r>
              <a:rPr kumimoji="1" lang="ja-JP" altLang="en-US" sz="1800" dirty="0" smtClean="0"/>
              <a:t>推奨事項</a:t>
            </a:r>
            <a:endParaRPr kumimoji="1" lang="en-US" altLang="ja-JP" sz="1800" dirty="0" smtClean="0"/>
          </a:p>
          <a:p>
            <a:pPr lvl="1"/>
            <a:r>
              <a:rPr kumimoji="1" lang="ja-JP" altLang="en-US" sz="1400" dirty="0" smtClean="0"/>
              <a:t>上記の問題を避け、安定した稼働を実現するためには、システム構築者は、自らの責任と権限で永続的に運用することができるドメインを用いて、上記の </a:t>
            </a:r>
            <a:r>
              <a:rPr lang="en-US" altLang="ja-JP" sz="1400" dirty="0" smtClean="0"/>
              <a:t>"*.</a:t>
            </a:r>
            <a:r>
              <a:rPr lang="en-US" altLang="ja-JP" sz="1400" dirty="0"/>
              <a:t>secure.ipantt.net" </a:t>
            </a:r>
            <a:r>
              <a:rPr lang="ja-JP" altLang="en-US" sz="1400" dirty="0"/>
              <a:t>または </a:t>
            </a:r>
            <a:r>
              <a:rPr lang="en-US" altLang="ja-JP" sz="1400" dirty="0" smtClean="0"/>
              <a:t>"*.</a:t>
            </a:r>
            <a:r>
              <a:rPr lang="en-US" altLang="ja-JP" sz="1400" dirty="0"/>
              <a:t>secure6.ipantt.net</a:t>
            </a:r>
            <a:r>
              <a:rPr lang="en-US" altLang="ja-JP" sz="1400" dirty="0" smtClean="0"/>
              <a:t>"</a:t>
            </a:r>
            <a:r>
              <a:rPr lang="ja-JP" altLang="en-US" sz="1400" dirty="0" smtClean="0"/>
              <a:t> に相当する独自の </a:t>
            </a:r>
            <a:r>
              <a:rPr lang="en-US" altLang="ja-JP" sz="1400" dirty="0" smtClean="0"/>
              <a:t>DNS </a:t>
            </a:r>
            <a:r>
              <a:rPr lang="ja-JP" altLang="en-US" sz="1400" dirty="0" smtClean="0"/>
              <a:t>サーバーを運用する必要がある。</a:t>
            </a:r>
            <a:endParaRPr lang="en-US" altLang="ja-JP" sz="1400" dirty="0" smtClean="0"/>
          </a:p>
          <a:p>
            <a:pPr lvl="1"/>
            <a:r>
              <a:rPr kumimoji="1" lang="ja-JP" altLang="en-US" sz="1400" dirty="0" smtClean="0"/>
              <a:t>具体的には、</a:t>
            </a:r>
            <a:r>
              <a:rPr lang="en-US" altLang="ja-JP" sz="1400" dirty="0" smtClean="0"/>
              <a:t>"*.secure.&lt;</a:t>
            </a:r>
            <a:r>
              <a:rPr lang="ja-JP" altLang="en-US" sz="1400" dirty="0" smtClean="0"/>
              <a:t>独自のドメインまたはサブドメイン</a:t>
            </a:r>
            <a:r>
              <a:rPr lang="en-US" altLang="ja-JP" sz="1400" dirty="0" smtClean="0"/>
              <a:t>&gt;" </a:t>
            </a:r>
            <a:r>
              <a:rPr lang="ja-JP" altLang="en-US" sz="1400" dirty="0" smtClean="0"/>
              <a:t>と </a:t>
            </a:r>
            <a:r>
              <a:rPr lang="en-US" altLang="ja-JP" sz="1400" dirty="0" smtClean="0"/>
              <a:t>"*.secure6.&lt;</a:t>
            </a:r>
            <a:r>
              <a:rPr lang="ja-JP" altLang="en-US" sz="1400" dirty="0"/>
              <a:t>独自のドメインまたはサブドメイン</a:t>
            </a:r>
            <a:r>
              <a:rPr lang="en-US" altLang="ja-JP" sz="1400" dirty="0"/>
              <a:t>&gt;" </a:t>
            </a:r>
            <a:r>
              <a:rPr lang="en-US" altLang="ja-JP" sz="1400" dirty="0" smtClean="0"/>
              <a:t> </a:t>
            </a:r>
            <a:r>
              <a:rPr lang="ja-JP" altLang="en-US" sz="1400" dirty="0" smtClean="0"/>
              <a:t>というワイルドカード </a:t>
            </a:r>
            <a:r>
              <a:rPr lang="en-US" altLang="ja-JP" sz="1400" dirty="0" smtClean="0"/>
              <a:t>DNS </a:t>
            </a:r>
            <a:r>
              <a:rPr lang="ja-JP" altLang="en-US" sz="1400" dirty="0" smtClean="0"/>
              <a:t>レコードを用意する。</a:t>
            </a:r>
            <a:r>
              <a:rPr lang="en-US" altLang="ja-JP" sz="1400" dirty="0" smtClean="0"/>
              <a:t>"</a:t>
            </a:r>
            <a:r>
              <a:rPr lang="en-US" altLang="ja-JP" sz="1400" dirty="0"/>
              <a:t>&lt;</a:t>
            </a:r>
            <a:r>
              <a:rPr lang="ja-JP" altLang="en-US" sz="1400" dirty="0"/>
              <a:t>独自のドメインまたはサブドメイン</a:t>
            </a:r>
            <a:r>
              <a:rPr lang="en-US" altLang="ja-JP" sz="1400" dirty="0" smtClean="0"/>
              <a:t>&gt;" </a:t>
            </a:r>
            <a:r>
              <a:rPr lang="ja-JP" altLang="en-US" sz="1400" dirty="0" smtClean="0"/>
              <a:t>の部分は、すでに組織が有しているドメイン名のサブドメインと </a:t>
            </a:r>
            <a:r>
              <a:rPr lang="en-US" altLang="ja-JP" sz="1400" dirty="0" smtClean="0"/>
              <a:t>DNS </a:t>
            </a:r>
            <a:r>
              <a:rPr lang="ja-JP" altLang="en-US" sz="1400" dirty="0" smtClean="0"/>
              <a:t>サーバーを利用できるので、運営・維持コストはほぼ </a:t>
            </a:r>
            <a:r>
              <a:rPr lang="en-US" altLang="ja-JP" sz="1400" dirty="0" smtClean="0"/>
              <a:t>0 </a:t>
            </a:r>
            <a:r>
              <a:rPr lang="ja-JP" altLang="en-US" sz="1400" dirty="0" smtClean="0"/>
              <a:t>円に近い。新たにドメインを取得する必要も、新たに </a:t>
            </a:r>
            <a:r>
              <a:rPr lang="en-US" altLang="ja-JP" sz="1400" dirty="0" smtClean="0"/>
              <a:t>DNS </a:t>
            </a:r>
            <a:r>
              <a:rPr lang="ja-JP" altLang="en-US" sz="1400" dirty="0" smtClean="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IPv4 A </a:t>
            </a:r>
            <a:r>
              <a:rPr kumimoji="1" lang="ja-JP" altLang="en-US" sz="1400" dirty="0" smtClean="0"/>
              <a:t>レコードのみを登録し、「</a:t>
            </a:r>
            <a:r>
              <a:rPr kumimoji="1" lang="en-US" altLang="ja-JP" sz="1400" dirty="0" smtClean="0"/>
              <a:t>127.0.0.1</a:t>
            </a:r>
            <a:r>
              <a:rPr kumimoji="1" lang="ja-JP" altLang="en-US" sz="1400" dirty="0" smtClean="0"/>
              <a:t>」が常に返るようにする。</a:t>
            </a:r>
          </a:p>
          <a:p>
            <a:pPr lvl="1"/>
            <a:r>
              <a:rPr lang="en-US" altLang="ja-JP" sz="1400" dirty="0"/>
              <a:t>"*.secure6.&lt;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IPv6 AAAA </a:t>
            </a:r>
            <a:r>
              <a:rPr kumimoji="1" lang="ja-JP" altLang="en-US" sz="1400" dirty="0" smtClean="0"/>
              <a:t>レコードのみを登録し、「</a:t>
            </a:r>
            <a:r>
              <a:rPr kumimoji="1" lang="en-US" altLang="ja-JP" sz="1400" dirty="0" smtClean="0"/>
              <a:t>::1</a:t>
            </a:r>
            <a:r>
              <a:rPr kumimoji="1" lang="ja-JP" altLang="en-US" sz="1400" dirty="0" smtClean="0"/>
              <a:t>」が常に返るようにする。</a:t>
            </a:r>
            <a:endParaRPr lang="en-US" altLang="ja-JP" sz="1800" dirty="0" smtClean="0"/>
          </a:p>
          <a:p>
            <a:pPr lvl="1"/>
            <a:r>
              <a:rPr lang="ja-JP" altLang="en-US" sz="1400" dirty="0" smtClean="0"/>
              <a:t>シン・テレワークシステムのアプリをビルドする際に、「</a:t>
            </a:r>
            <a:r>
              <a:rPr lang="en-US" altLang="ja-JP" sz="1400" dirty="0" smtClean="0"/>
              <a:t>IPA-DN-</a:t>
            </a:r>
            <a:r>
              <a:rPr lang="en-US" altLang="ja-JP" sz="1400" dirty="0" err="1" smtClean="0"/>
              <a:t>ThinApps</a:t>
            </a:r>
            <a:r>
              <a:rPr lang="en-US" altLang="ja-JP" sz="1400" dirty="0" smtClean="0"/>
              <a:t>-Private/</a:t>
            </a:r>
            <a:r>
              <a:rPr lang="en-US" altLang="ja-JP" sz="1400" dirty="0" err="1" smtClean="0"/>
              <a:t>src</a:t>
            </a:r>
            <a:r>
              <a:rPr lang="en-US" altLang="ja-JP" sz="1400" dirty="0" smtClean="0"/>
              <a:t>/</a:t>
            </a:r>
            <a:r>
              <a:rPr lang="en-US" altLang="ja-JP" sz="1400" dirty="0" err="1" smtClean="0"/>
              <a:t>Vars</a:t>
            </a:r>
            <a:r>
              <a:rPr lang="en-US" altLang="ja-JP" sz="1400" dirty="0" smtClean="0"/>
              <a:t>/</a:t>
            </a:r>
            <a:r>
              <a:rPr lang="en-US" altLang="ja-JP" sz="1400" dirty="0" err="1" smtClean="0"/>
              <a:t>Vars.h</a:t>
            </a:r>
            <a:r>
              <a:rPr lang="ja-JP" altLang="en-US" sz="1400" dirty="0" smtClean="0"/>
              <a:t>」の注意書きに従い、「</a:t>
            </a:r>
            <a:r>
              <a:rPr lang="en-US" altLang="ja-JP" sz="1400" dirty="0" smtClean="0"/>
              <a:t>DESK_LOCALHOST_DUMMY_FQDN</a:t>
            </a:r>
            <a:r>
              <a:rPr lang="ja-JP" altLang="en-US" sz="1400" dirty="0" smtClean="0"/>
              <a:t>」および「</a:t>
            </a:r>
            <a:r>
              <a:rPr lang="en-US" altLang="ja-JP" sz="1400" dirty="0" smtClean="0"/>
              <a:t>DESK_LOCALHOST_DUMMY_FQDN_V6</a:t>
            </a:r>
            <a:r>
              <a:rPr lang="ja-JP" altLang="en-US" sz="1400" dirty="0" smtClean="0"/>
              <a:t>」の内容を変更する。</a:t>
            </a:r>
          </a:p>
          <a:p>
            <a:pPr lvl="1"/>
            <a:r>
              <a:rPr kumimoji="1" lang="ja-JP" altLang="en-US" sz="1400" dirty="0" smtClean="0"/>
              <a:t>上記が完了すれば、シン・テレワークシステム クライアントアプリはもはや </a:t>
            </a:r>
            <a:r>
              <a:rPr kumimoji="1" lang="en-US" altLang="ja-JP" sz="1400" dirty="0" smtClean="0"/>
              <a:t>"ipa</a:t>
            </a:r>
            <a:r>
              <a:rPr lang="en-US" altLang="ja-JP" sz="1400" dirty="0" smtClean="0"/>
              <a:t>ntt.net" (</a:t>
            </a:r>
            <a:r>
              <a:rPr lang="ja-JP" altLang="en-US" sz="1400" dirty="0" smtClean="0"/>
              <a:t>サンプルドメイン</a:t>
            </a:r>
            <a:r>
              <a:rPr lang="en-US" altLang="ja-JP" sz="1400" dirty="0" smtClean="0"/>
              <a:t>) </a:t>
            </a:r>
            <a:r>
              <a:rPr lang="ja-JP" altLang="en-US" sz="1400" dirty="0" err="1" smtClean="0"/>
              <a:t>に依</a:t>
            </a:r>
            <a:r>
              <a:rPr lang="ja-JP" altLang="en-US" sz="1400" dirty="0" smtClean="0"/>
              <a:t>存することはなくなる。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5-14. Loopback </a:t>
            </a:r>
            <a:r>
              <a:rPr lang="ja-JP" altLang="en-US" sz="2400" dirty="0" smtClean="0"/>
              <a:t>アドレス </a:t>
            </a:r>
            <a:r>
              <a:rPr lang="en-US" altLang="ja-JP" sz="2400" dirty="0" smtClean="0"/>
              <a:t>(127.0.0.1 </a:t>
            </a:r>
            <a:r>
              <a:rPr lang="ja-JP" altLang="en-US" sz="2400" dirty="0" smtClean="0"/>
              <a:t>または </a:t>
            </a:r>
            <a:r>
              <a:rPr lang="en-US" altLang="ja-JP" sz="2400" dirty="0" smtClean="0"/>
              <a:t>::1) </a:t>
            </a:r>
            <a:r>
              <a:rPr lang="ja-JP" altLang="en-US" sz="2400" dirty="0" smtClean="0"/>
              <a:t>を返すサンプル </a:t>
            </a:r>
            <a:r>
              <a:rPr lang="en-US" altLang="ja-JP" sz="2400" dirty="0" smtClean="0"/>
              <a:t>DNS FQDN </a:t>
            </a:r>
            <a:r>
              <a:rPr lang="ja-JP" altLang="en-US" sz="2400" dirty="0" smtClean="0"/>
              <a:t>である </a:t>
            </a:r>
            <a:r>
              <a:rPr lang="en-US" altLang="ja-JP" sz="2400" dirty="0" smtClean="0"/>
              <a:t>"*.secure.ipantt.net" </a:t>
            </a:r>
            <a:r>
              <a:rPr lang="ja-JP" altLang="en-US" sz="2400" dirty="0" smtClean="0"/>
              <a:t>および </a:t>
            </a:r>
            <a:r>
              <a:rPr lang="en-US" altLang="ja-JP" sz="2400" dirty="0" smtClean="0"/>
              <a:t>"*.secure6.ipantt.net" </a:t>
            </a:r>
            <a:r>
              <a:rPr lang="ja-JP" altLang="en-US" sz="2400" dirty="0" smtClean="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9</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lang="ja-JP" altLang="en-US" sz="1600" dirty="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2517277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6447</TotalTime>
  <Words>22420</Words>
  <Application>Microsoft Office PowerPoint</Application>
  <PresentationFormat>ワイド画面</PresentationFormat>
  <Paragraphs>1160</Paragraphs>
  <Slides>88</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88</vt:i4>
      </vt:variant>
    </vt:vector>
  </HeadingPairs>
  <TitlesOfParts>
    <vt:vector size="98" baseType="lpstr">
      <vt:lpstr>Meiryo UI</vt:lpstr>
      <vt:lpstr>ＭＳ Ｐゴシック</vt:lpstr>
      <vt:lpstr>游ゴシック</vt:lpstr>
      <vt:lpstr>Arial</vt:lpstr>
      <vt:lpstr>Calibri</vt:lpstr>
      <vt:lpstr>Consolas</vt:lpstr>
      <vt:lpstr>Segoe Condensed</vt:lpstr>
      <vt:lpstr>Segoe UI Light</vt:lpstr>
      <vt:lpstr>Times New Roman</vt:lpstr>
      <vt:lpstr>Office テーマ</vt:lpstr>
      <vt:lpstr>PowerPoint プレゼンテーション</vt:lpstr>
      <vt:lpstr>本バージョンについて・更新履歴</vt:lpstr>
      <vt:lpstr>本ドキュメントの前提知識</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5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2019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2632</cp:revision>
  <dcterms:created xsi:type="dcterms:W3CDTF">2017-10-22T02:50:05Z</dcterms:created>
  <dcterms:modified xsi:type="dcterms:W3CDTF">2021-10-26T20:06:25Z</dcterms:modified>
</cp:coreProperties>
</file>